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240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24260" y="1398933"/>
            <a:ext cx="8361506" cy="3473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240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240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4748" y="800240"/>
            <a:ext cx="4403903" cy="30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240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68281" y="2341753"/>
            <a:ext cx="6376034" cy="341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389081" y="7322502"/>
            <a:ext cx="1915160" cy="12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250" y="5040744"/>
            <a:ext cx="9739630" cy="1419225"/>
          </a:xfrm>
          <a:prstGeom prst="rect">
            <a:avLst/>
          </a:prstGeom>
          <a:solidFill>
            <a:srgbClr val="28415E"/>
          </a:solidFill>
        </p:spPr>
        <p:txBody>
          <a:bodyPr wrap="square" lIns="0" tIns="48260" rIns="0" bIns="0" rtlCol="0" vert="horz">
            <a:spAutoFit/>
          </a:bodyPr>
          <a:lstStyle/>
          <a:p>
            <a:pPr marL="4255135" marR="2525395" indent="-1727835">
              <a:lnSpc>
                <a:spcPct val="134300"/>
              </a:lnSpc>
              <a:spcBef>
                <a:spcPts val="380"/>
              </a:spcBef>
            </a:pPr>
            <a:r>
              <a:rPr dirty="0" sz="3000" spc="-5">
                <a:solidFill>
                  <a:srgbClr val="FFFFFF"/>
                </a:solidFill>
                <a:latin typeface="Calibri"/>
                <a:cs typeface="Calibri"/>
              </a:rPr>
              <a:t>Employee Engagement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Calibri"/>
                <a:cs typeface="Calibri"/>
              </a:rPr>
              <a:t>Survey 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Advinus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001" y="95250"/>
            <a:ext cx="9136486" cy="4564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9050"/>
            <a:ext cx="10692130" cy="619125"/>
          </a:xfrm>
          <a:custGeom>
            <a:avLst/>
            <a:gdLst/>
            <a:ahLst/>
            <a:cxnLst/>
            <a:rect l="l" t="t" r="r" b="b"/>
            <a:pathLst>
              <a:path w="10692130" h="619125">
                <a:moveTo>
                  <a:pt x="0" y="619125"/>
                </a:moveTo>
                <a:lnTo>
                  <a:pt x="10692003" y="619125"/>
                </a:lnTo>
                <a:lnTo>
                  <a:pt x="10692003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50" y="133350"/>
            <a:ext cx="1191006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7220" y="743661"/>
            <a:ext cx="4483735" cy="6997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Advinus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Overall</a:t>
            </a:r>
            <a:endParaRPr sz="180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1455"/>
              </a:spcBef>
            </a:pPr>
            <a:r>
              <a:rPr dirty="0" sz="1400" b="1">
                <a:latin typeface="Arial"/>
                <a:cs typeface="Arial"/>
              </a:rPr>
              <a:t>Advinus Overall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Participation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9139" y="1874863"/>
            <a:ext cx="3139281" cy="3189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2000" y="5405463"/>
          <a:ext cx="9163685" cy="91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1715"/>
                <a:gridCol w="2291715"/>
                <a:gridCol w="2291714"/>
                <a:gridCol w="2286634"/>
              </a:tblGrid>
              <a:tr h="348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1192" marR="1192" marB="1192" marT="119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 Sample</a:t>
                      </a:r>
                      <a:r>
                        <a:rPr dirty="0" sz="10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10596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10596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Response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105967">
                    <a:solidFill>
                      <a:srgbClr val="4F81BC"/>
                    </a:solidFill>
                  </a:tcPr>
                </a:tc>
              </a:tr>
              <a:tr h="563200">
                <a:tc>
                  <a:txBody>
                    <a:bodyPr/>
                    <a:lstStyle/>
                    <a:p>
                      <a:pPr algn="ctr" marL="913130" marR="939800">
                        <a:lnSpc>
                          <a:spcPct val="1343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Advinus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564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393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690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690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R="2222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96.00%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6907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8455" y="743661"/>
            <a:ext cx="35001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Advinus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4751" y="1356614"/>
            <a:ext cx="47624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53966" y="4595114"/>
          <a:ext cx="1803400" cy="118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435"/>
                <a:gridCol w="604520"/>
              </a:tblGrid>
              <a:tr h="300647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31-40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41-50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&lt;=30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&gt;=51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895331" y="6191047"/>
            <a:ext cx="290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</a:t>
            </a:r>
            <a:r>
              <a:rPr dirty="0" sz="1200" spc="-5">
                <a:latin typeface="Calibri"/>
                <a:cs typeface="Calibri"/>
              </a:rPr>
              <a:t>for different </a:t>
            </a:r>
            <a:r>
              <a:rPr dirty="0" sz="1200">
                <a:latin typeface="Calibri"/>
                <a:cs typeface="Calibri"/>
              </a:rPr>
              <a:t>Age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8455" y="743661"/>
            <a:ext cx="35001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Advinus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4751" y="1356614"/>
            <a:ext cx="47624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53966" y="4595114"/>
          <a:ext cx="1803400" cy="58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/>
                <a:gridCol w="1052830"/>
              </a:tblGrid>
              <a:tr h="300647"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146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146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13745" y="5589752"/>
            <a:ext cx="20662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</a:t>
            </a:r>
            <a:r>
              <a:rPr dirty="0" sz="1200" spc="-5">
                <a:latin typeface="Calibri"/>
                <a:cs typeface="Calibri"/>
              </a:rPr>
              <a:t>for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Gender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8455" y="743661"/>
            <a:ext cx="35001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Advinus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42881" y="4576064"/>
          <a:ext cx="3625850" cy="118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2555"/>
                <a:gridCol w="958215"/>
              </a:tblGrid>
              <a:tr h="300647">
                <a:tc>
                  <a:txBody>
                    <a:bodyPr/>
                    <a:lstStyle/>
                    <a:p>
                      <a:pPr algn="r" marR="9740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Agrosciences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r" marR="10160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Bio</a:t>
                      </a:r>
                      <a:r>
                        <a:rPr dirty="0" sz="105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Pharma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General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Invivo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839781" y="6152947"/>
            <a:ext cx="3013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</a:t>
            </a:r>
            <a:r>
              <a:rPr dirty="0" sz="1200" spc="-5">
                <a:latin typeface="Calibri"/>
                <a:cs typeface="Calibri"/>
              </a:rPr>
              <a:t>for different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8455" y="743661"/>
            <a:ext cx="35001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Advinus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0575" y="1118489"/>
            <a:ext cx="9168003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09625" y="5004689"/>
          <a:ext cx="2992755" cy="1484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7450"/>
                <a:gridCol w="530860"/>
              </a:tblGrid>
              <a:tr h="300647"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Agrosciences -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Scientific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Agrosciences -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Support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Functions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Bio Pharma -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Scientific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Biopharma -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Discovery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Chemistry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Biopharma -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Support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Functions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59276" y="5004689"/>
          <a:ext cx="2992755" cy="1484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0"/>
                <a:gridCol w="333375"/>
              </a:tblGrid>
              <a:tr h="300647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General -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Corporate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Office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General -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Facilities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General -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Finance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General -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HR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General - IT and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KS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08927" y="5004689"/>
          <a:ext cx="2992755" cy="1484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9185"/>
                <a:gridCol w="618489"/>
              </a:tblGrid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General -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Purchase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General -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QAU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266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General-Admin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Invivo - Busines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Functions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03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Invivo -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Scientific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0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981742" y="6644094"/>
            <a:ext cx="27292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</a:t>
            </a:r>
            <a:r>
              <a:rPr dirty="0" sz="1200" spc="-5">
                <a:latin typeface="Calibri"/>
                <a:cs typeface="Calibri"/>
              </a:rPr>
              <a:t>for different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Divisions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8455" y="743661"/>
            <a:ext cx="35001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Advinus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42881" y="4576064"/>
          <a:ext cx="3625850" cy="1484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9555"/>
                <a:gridCol w="831215"/>
              </a:tblGrid>
              <a:tr h="300647"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.1-5.0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0-3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3.1-5.0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5.1-10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More than 10.1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030738" y="6453594"/>
            <a:ext cx="2632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according to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Tenure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8455" y="743661"/>
            <a:ext cx="35001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Advinus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42881" y="4576064"/>
          <a:ext cx="3625850" cy="178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2225"/>
                <a:gridCol w="1057910"/>
              </a:tblGrid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L1,L2,L3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L4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L6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L8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L8,L8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L9,L8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05515" y="6754241"/>
            <a:ext cx="2082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Grade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43098"/>
            <a:ext cx="9168130" cy="1419225"/>
          </a:xfrm>
          <a:prstGeom prst="rect"/>
          <a:solidFill>
            <a:srgbClr val="CDD7E4"/>
          </a:solidFill>
        </p:spPr>
        <p:txBody>
          <a:bodyPr wrap="square" lIns="0" tIns="48260" rIns="0" bIns="0" rtlCol="0" vert="horz">
            <a:spAutoFit/>
          </a:bodyPr>
          <a:lstStyle/>
          <a:p>
            <a:pPr marL="3959860" marR="2524760" indent="-1422400">
              <a:lnSpc>
                <a:spcPct val="134300"/>
              </a:lnSpc>
              <a:spcBef>
                <a:spcPts val="380"/>
              </a:spcBef>
            </a:pP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Advinus Product</a:t>
            </a:r>
            <a:r>
              <a:rPr dirty="0" sz="3000" spc="-100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Advocacy  Analysis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1525" y="4261751"/>
            <a:ext cx="9149080" cy="550545"/>
          </a:xfrm>
          <a:prstGeom prst="rect">
            <a:avLst/>
          </a:prstGeom>
          <a:solidFill>
            <a:srgbClr val="CDD7E4"/>
          </a:solidFill>
          <a:ln w="19050">
            <a:solidFill>
              <a:srgbClr val="2F5D95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</a:pPr>
            <a:r>
              <a:rPr dirty="0" sz="1200">
                <a:solidFill>
                  <a:srgbClr val="2F5D95"/>
                </a:solidFill>
                <a:latin typeface="Calibri"/>
                <a:cs typeface="Calibri"/>
              </a:rPr>
              <a:t>Reference Question: </a:t>
            </a:r>
            <a:r>
              <a:rPr dirty="0" sz="1200" spc="-5">
                <a:solidFill>
                  <a:srgbClr val="2F5D95"/>
                </a:solidFill>
                <a:latin typeface="Calibri"/>
                <a:cs typeface="Calibri"/>
              </a:rPr>
              <a:t>How likely </a:t>
            </a:r>
            <a:r>
              <a:rPr dirty="0" sz="1200">
                <a:solidFill>
                  <a:srgbClr val="2F5D95"/>
                </a:solidFill>
                <a:latin typeface="Calibri"/>
                <a:cs typeface="Calibri"/>
              </a:rPr>
              <a:t>would you </a:t>
            </a:r>
            <a:r>
              <a:rPr dirty="0" sz="1200" spc="-5">
                <a:solidFill>
                  <a:srgbClr val="2F5D95"/>
                </a:solidFill>
                <a:latin typeface="Calibri"/>
                <a:cs typeface="Calibri"/>
              </a:rPr>
              <a:t>be </a:t>
            </a:r>
            <a:r>
              <a:rPr dirty="0" sz="1200">
                <a:solidFill>
                  <a:srgbClr val="2F5D95"/>
                </a:solidFill>
                <a:latin typeface="Calibri"/>
                <a:cs typeface="Calibri"/>
              </a:rPr>
              <a:t>to recommend your company as a great </a:t>
            </a:r>
            <a:r>
              <a:rPr dirty="0" sz="1200" spc="-5">
                <a:solidFill>
                  <a:srgbClr val="2F5D95"/>
                </a:solidFill>
                <a:latin typeface="Calibri"/>
                <a:cs typeface="Calibri"/>
              </a:rPr>
              <a:t>place </a:t>
            </a:r>
            <a:r>
              <a:rPr dirty="0" sz="1200">
                <a:solidFill>
                  <a:srgbClr val="2F5D95"/>
                </a:solidFill>
                <a:latin typeface="Calibri"/>
                <a:cs typeface="Calibri"/>
              </a:rPr>
              <a:t>to work to a </a:t>
            </a:r>
            <a:r>
              <a:rPr dirty="0" sz="1200" spc="-5">
                <a:solidFill>
                  <a:srgbClr val="2F5D95"/>
                </a:solidFill>
                <a:latin typeface="Calibri"/>
                <a:cs typeface="Calibri"/>
              </a:rPr>
              <a:t>friend or</a:t>
            </a:r>
            <a:r>
              <a:rPr dirty="0" sz="1200" spc="-55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2F5D95"/>
                </a:solidFill>
                <a:latin typeface="Calibri"/>
                <a:cs typeface="Calibri"/>
              </a:rPr>
              <a:t>relative?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5228" y="1347580"/>
            <a:ext cx="6379188" cy="3525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0936" y="320072"/>
            <a:ext cx="2018664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00"/>
              </a:lnSpc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Product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Advocacy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4789" y="983183"/>
            <a:ext cx="710057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How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likely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would you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be to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recommend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your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company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as a great place to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work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to a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friend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or</a:t>
            </a:r>
            <a:r>
              <a:rPr dirty="0" sz="1350" spc="75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relative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3128" y="1081570"/>
            <a:ext cx="125222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>
                <a:solidFill>
                  <a:srgbClr val="EC2323"/>
                </a:solidFill>
                <a:latin typeface="Calibri"/>
                <a:cs typeface="Calibri"/>
              </a:rPr>
              <a:t>%</a:t>
            </a:r>
            <a:r>
              <a:rPr dirty="0" sz="1350" spc="-70">
                <a:solidFill>
                  <a:srgbClr val="EC2323"/>
                </a:solidFill>
                <a:latin typeface="Calibri"/>
                <a:cs typeface="Calibri"/>
              </a:rPr>
              <a:t> </a:t>
            </a:r>
            <a:r>
              <a:rPr dirty="0" sz="1350" spc="5">
                <a:solidFill>
                  <a:srgbClr val="EC2323"/>
                </a:solidFill>
                <a:latin typeface="Calibri"/>
                <a:cs typeface="Calibri"/>
              </a:rPr>
              <a:t>Recommended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8788" y="1146632"/>
            <a:ext cx="385254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products /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offering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and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services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to a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friend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or</a:t>
            </a:r>
            <a:r>
              <a:rPr dirty="0" sz="1350" spc="65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relative?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1763" y="1728838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1763" y="2418067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1763" y="3097009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6086" y="4048988"/>
            <a:ext cx="4324350" cy="746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27329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latin typeface="Calibri"/>
                <a:cs typeface="Calibri"/>
              </a:rPr>
              <a:t>Net Promoter Score </a:t>
            </a:r>
            <a:r>
              <a:rPr dirty="0" sz="1350" spc="5">
                <a:solidFill>
                  <a:srgbClr val="616266"/>
                </a:solidFill>
                <a:latin typeface="Calibri"/>
                <a:cs typeface="Calibri"/>
              </a:rPr>
              <a:t>=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%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Promoters </a:t>
            </a:r>
            <a:r>
              <a:rPr dirty="0" sz="1350">
                <a:solidFill>
                  <a:srgbClr val="616266"/>
                </a:solidFill>
                <a:latin typeface="Calibri"/>
                <a:cs typeface="Calibri"/>
              </a:rPr>
              <a:t>- </a:t>
            </a:r>
            <a:r>
              <a:rPr dirty="0" sz="1350" spc="5">
                <a:solidFill>
                  <a:srgbClr val="EC2323"/>
                </a:solidFill>
                <a:latin typeface="Calibri"/>
                <a:cs typeface="Calibri"/>
              </a:rPr>
              <a:t>%</a:t>
            </a:r>
            <a:r>
              <a:rPr dirty="0" sz="1350" spc="-40">
                <a:solidFill>
                  <a:srgbClr val="EC2323"/>
                </a:solidFill>
                <a:latin typeface="Calibri"/>
                <a:cs typeface="Calibri"/>
              </a:rPr>
              <a:t> </a:t>
            </a:r>
            <a:r>
              <a:rPr dirty="0" sz="1350" spc="-5">
                <a:solidFill>
                  <a:srgbClr val="EC2323"/>
                </a:solidFill>
                <a:latin typeface="Calibri"/>
                <a:cs typeface="Calibri"/>
              </a:rPr>
              <a:t>Detractors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Net Product Advocacy Score(NPS) =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9050"/>
            <a:ext cx="10692130" cy="619125"/>
          </a:xfrm>
          <a:custGeom>
            <a:avLst/>
            <a:gdLst/>
            <a:ahLst/>
            <a:cxnLst/>
            <a:rect l="l" t="t" r="r" b="b"/>
            <a:pathLst>
              <a:path w="10692130" h="619125">
                <a:moveTo>
                  <a:pt x="0" y="619125"/>
                </a:moveTo>
                <a:lnTo>
                  <a:pt x="10692003" y="619125"/>
                </a:lnTo>
                <a:lnTo>
                  <a:pt x="10692003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9550" y="133350"/>
            <a:ext cx="1191006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8661" y="1518202"/>
            <a:ext cx="7333085" cy="2869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7694" y="767855"/>
            <a:ext cx="1468755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Key</a:t>
            </a:r>
            <a:r>
              <a:rPr dirty="0" spc="-80"/>
              <a:t> </a:t>
            </a:r>
            <a:r>
              <a:rPr dirty="0" spc="5"/>
              <a:t>Findings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5814" y="1756004"/>
            <a:ext cx="419734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 b="1">
                <a:solidFill>
                  <a:srgbClr val="FFFFFF"/>
                </a:solidFill>
                <a:latin typeface="Arial"/>
                <a:cs typeface="Arial"/>
              </a:rPr>
              <a:t>NPS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4689" y="1581785"/>
            <a:ext cx="2666365" cy="667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Net Product Advocacy Score (NPS)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-10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the  degree </a:t>
            </a:r>
            <a:r>
              <a:rPr dirty="0" sz="1050" b="1">
                <a:latin typeface="Arial"/>
                <a:cs typeface="Arial"/>
              </a:rPr>
              <a:t>of likelihood </a:t>
            </a:r>
            <a:r>
              <a:rPr dirty="0" sz="1050" spc="5" b="1">
                <a:latin typeface="Arial"/>
                <a:cs typeface="Arial"/>
              </a:rPr>
              <a:t>an employee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would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285"/>
              </a:spcBef>
            </a:pPr>
            <a:r>
              <a:rPr dirty="0" sz="900" spc="5">
                <a:solidFill>
                  <a:srgbClr val="6C6C6C"/>
                </a:solidFill>
                <a:latin typeface="Calibri"/>
                <a:cs typeface="Calibri"/>
              </a:rPr>
              <a:t>recommend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company’s products /</a:t>
            </a:r>
            <a:r>
              <a:rPr dirty="0" sz="900" spc="-10">
                <a:solidFill>
                  <a:srgbClr val="6C6C6C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C6C6C"/>
                </a:solidFill>
                <a:latin typeface="Calibri"/>
                <a:cs typeface="Calibri"/>
              </a:rPr>
              <a:t>offering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210"/>
              </a:lnSpc>
            </a:pPr>
            <a:r>
              <a:rPr dirty="0" sz="1050" spc="5" b="1">
                <a:latin typeface="Arial"/>
                <a:cs typeface="Arial"/>
              </a:rPr>
              <a:t>and services </a:t>
            </a:r>
            <a:r>
              <a:rPr dirty="0" sz="1050" b="1">
                <a:latin typeface="Arial"/>
                <a:cs typeface="Arial"/>
              </a:rPr>
              <a:t>to </a:t>
            </a:r>
            <a:r>
              <a:rPr dirty="0" sz="1050" spc="5" b="1">
                <a:latin typeface="Arial"/>
                <a:cs typeface="Arial"/>
              </a:rPr>
              <a:t>a </a:t>
            </a:r>
            <a:r>
              <a:rPr dirty="0" sz="1050" b="1">
                <a:latin typeface="Arial"/>
                <a:cs typeface="Arial"/>
              </a:rPr>
              <a:t>friend </a:t>
            </a:r>
            <a:r>
              <a:rPr dirty="0" sz="1050" spc="5" b="1">
                <a:latin typeface="Arial"/>
                <a:cs typeface="Arial"/>
              </a:rPr>
              <a:t>or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relative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7148" y="2333142"/>
            <a:ext cx="31559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+10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7993" y="2166328"/>
            <a:ext cx="3227705" cy="5727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Advinus has a </a:t>
            </a:r>
            <a:r>
              <a:rPr dirty="0" sz="1050" b="1">
                <a:latin typeface="Arial"/>
                <a:cs typeface="Arial"/>
              </a:rPr>
              <a:t>Positive </a:t>
            </a:r>
            <a:r>
              <a:rPr dirty="0" sz="1050" spc="5" b="1">
                <a:latin typeface="Arial"/>
                <a:cs typeface="Arial"/>
              </a:rPr>
              <a:t>NPS score on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scale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b="1">
                <a:latin typeface="Arial"/>
                <a:cs typeface="Arial"/>
              </a:rPr>
              <a:t>of (-100 -100). </a:t>
            </a:r>
            <a:r>
              <a:rPr dirty="0" sz="1050" spc="5" b="1">
                <a:latin typeface="Arial"/>
                <a:cs typeface="Arial"/>
              </a:rPr>
              <a:t>This shows the company has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scope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050" b="1">
                <a:latin typeface="Arial"/>
                <a:cs typeface="Arial"/>
              </a:rPr>
              <a:t>for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improvement</a:t>
            </a:r>
            <a:r>
              <a:rPr dirty="0" sz="1200">
                <a:latin typeface="Calibri"/>
                <a:cs typeface="Calibri"/>
              </a:rPr>
              <a:t>*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4292" y="2818066"/>
            <a:ext cx="35750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41%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0692" y="2555621"/>
            <a:ext cx="2659380" cy="667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Passives </a:t>
            </a:r>
            <a:r>
              <a:rPr dirty="0" sz="1050" b="1">
                <a:latin typeface="Arial"/>
                <a:cs typeface="Arial"/>
              </a:rPr>
              <a:t>indicates </a:t>
            </a:r>
            <a:r>
              <a:rPr dirty="0" sz="1050" spc="5" b="1">
                <a:latin typeface="Arial"/>
                <a:cs typeface="Arial"/>
              </a:rPr>
              <a:t>a disconnect and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lack  of </a:t>
            </a:r>
            <a:r>
              <a:rPr dirty="0" sz="1050" spc="5" b="1">
                <a:latin typeface="Arial"/>
                <a:cs typeface="Arial"/>
              </a:rPr>
              <a:t>product advocacy </a:t>
            </a:r>
            <a:r>
              <a:rPr dirty="0" sz="1050" b="1">
                <a:latin typeface="Arial"/>
                <a:cs typeface="Arial"/>
              </a:rPr>
              <a:t>in </a:t>
            </a:r>
            <a:r>
              <a:rPr dirty="0" sz="1050" spc="5" b="1">
                <a:latin typeface="Arial"/>
                <a:cs typeface="Arial"/>
              </a:rPr>
              <a:t>employees about  the company’s products and </a:t>
            </a:r>
            <a:r>
              <a:rPr dirty="0" sz="1050" b="1">
                <a:latin typeface="Arial"/>
                <a:cs typeface="Arial"/>
              </a:rPr>
              <a:t>services. It  </a:t>
            </a:r>
            <a:r>
              <a:rPr dirty="0" sz="1050" spc="5" b="1">
                <a:latin typeface="Arial"/>
                <a:cs typeface="Arial"/>
              </a:rPr>
              <a:t>can be due </a:t>
            </a:r>
            <a:r>
              <a:rPr dirty="0" sz="1050" b="1">
                <a:latin typeface="Arial"/>
                <a:cs typeface="Arial"/>
              </a:rPr>
              <a:t>to multiple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factors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4197" y="3221990"/>
            <a:ext cx="35115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 b="1">
                <a:solidFill>
                  <a:srgbClr val="FFFFFF"/>
                </a:solidFill>
                <a:latin typeface="Arial"/>
                <a:cs typeface="Arial"/>
              </a:rPr>
              <a:t>+31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1135" y="3127794"/>
            <a:ext cx="3242310" cy="54483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050" spc="5" b="1">
                <a:latin typeface="Arial"/>
                <a:cs typeface="Arial"/>
              </a:rPr>
              <a:t>Employees with </a:t>
            </a:r>
            <a:r>
              <a:rPr dirty="0" sz="1050" b="1">
                <a:latin typeface="Arial"/>
                <a:cs typeface="Arial"/>
              </a:rPr>
              <a:t>Tenure(5-7yrs)in </a:t>
            </a:r>
            <a:r>
              <a:rPr dirty="0" sz="1050" spc="5" b="1">
                <a:latin typeface="Arial"/>
                <a:cs typeface="Arial"/>
              </a:rPr>
              <a:t>the company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are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015"/>
              </a:lnSpc>
              <a:spcBef>
                <a:spcPts val="290"/>
              </a:spcBef>
            </a:pPr>
            <a:r>
              <a:rPr dirty="0" sz="900" spc="5">
                <a:solidFill>
                  <a:srgbClr val="6C6C6C"/>
                </a:solidFill>
                <a:latin typeface="Calibri"/>
                <a:cs typeface="Calibri"/>
              </a:rPr>
              <a:t>recommending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products/ </a:t>
            </a:r>
            <a:r>
              <a:rPr dirty="0" sz="900" spc="-5">
                <a:solidFill>
                  <a:srgbClr val="6C6C6C"/>
                </a:solidFill>
                <a:latin typeface="Calibri"/>
                <a:cs typeface="Calibri"/>
              </a:rPr>
              <a:t>services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of</a:t>
            </a:r>
            <a:r>
              <a:rPr dirty="0" sz="900" spc="-5">
                <a:solidFill>
                  <a:srgbClr val="6C6C6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Advinus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dirty="0" sz="1050" spc="5" b="1">
                <a:latin typeface="Arial"/>
                <a:cs typeface="Arial"/>
              </a:rPr>
              <a:t>the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most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2134" y="3532213"/>
            <a:ext cx="2846070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Approximately 50% </a:t>
            </a:r>
            <a:r>
              <a:rPr dirty="0" sz="1050" b="1">
                <a:latin typeface="Arial"/>
                <a:cs typeface="Arial"/>
              </a:rPr>
              <a:t>of </a:t>
            </a:r>
            <a:r>
              <a:rPr dirty="0" sz="1050" spc="5" b="1">
                <a:latin typeface="Arial"/>
                <a:cs typeface="Arial"/>
              </a:rPr>
              <a:t>the young</a:t>
            </a:r>
            <a:r>
              <a:rPr dirty="0" sz="1050" spc="-8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employees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2134" y="3692233"/>
            <a:ext cx="2756535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b="1">
                <a:latin typeface="Arial"/>
                <a:cs typeface="Arial"/>
              </a:rPr>
              <a:t>in </a:t>
            </a:r>
            <a:r>
              <a:rPr dirty="0" sz="1050" spc="5" b="1">
                <a:latin typeface="Arial"/>
                <a:cs typeface="Arial"/>
              </a:rPr>
              <a:t>the age group </a:t>
            </a:r>
            <a:r>
              <a:rPr dirty="0" sz="1050" b="1">
                <a:latin typeface="Arial"/>
                <a:cs typeface="Arial"/>
              </a:rPr>
              <a:t>of (26-40)yrs </a:t>
            </a:r>
            <a:r>
              <a:rPr dirty="0" sz="1050" spc="5" b="1">
                <a:latin typeface="Arial"/>
                <a:cs typeface="Arial"/>
              </a:rPr>
              <a:t>are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passives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6734" y="3756390"/>
            <a:ext cx="3314065" cy="45656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14"/>
              </a:spcBef>
            </a:pPr>
            <a:r>
              <a:rPr dirty="0" sz="1050" b="1">
                <a:latin typeface="Arial"/>
                <a:cs typeface="Arial"/>
              </a:rPr>
              <a:t>indicate </a:t>
            </a:r>
            <a:r>
              <a:rPr dirty="0" sz="1050" spc="5" b="1">
                <a:latin typeface="Arial"/>
                <a:cs typeface="Arial"/>
              </a:rPr>
              <a:t>the disconnect and </a:t>
            </a:r>
            <a:r>
              <a:rPr dirty="0" sz="1050" b="1">
                <a:latin typeface="Arial"/>
                <a:cs typeface="Arial"/>
              </a:rPr>
              <a:t>lack of </a:t>
            </a:r>
            <a:r>
              <a:rPr dirty="0" sz="1050" spc="5" b="1">
                <a:latin typeface="Arial"/>
                <a:cs typeface="Arial"/>
              </a:rPr>
              <a:t>product</a:t>
            </a:r>
            <a:r>
              <a:rPr dirty="0" sz="1050" spc="290" b="1">
                <a:latin typeface="Arial"/>
                <a:cs typeface="Arial"/>
              </a:rPr>
              <a:t> </a:t>
            </a:r>
            <a:r>
              <a:rPr dirty="0" baseline="7407" sz="2250" spc="7" b="1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baseline="7407" sz="22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knowledge </a:t>
            </a:r>
            <a:r>
              <a:rPr dirty="0" sz="900" spc="5">
                <a:solidFill>
                  <a:srgbClr val="6C6C6C"/>
                </a:solidFill>
                <a:latin typeface="Calibri"/>
                <a:cs typeface="Calibri"/>
              </a:rPr>
              <a:t>among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the </a:t>
            </a:r>
            <a:r>
              <a:rPr dirty="0" sz="900" spc="5">
                <a:solidFill>
                  <a:srgbClr val="6C6C6C"/>
                </a:solidFill>
                <a:latin typeface="Calibri"/>
                <a:cs typeface="Calibri"/>
              </a:rPr>
              <a:t>young</a:t>
            </a:r>
            <a:r>
              <a:rPr dirty="0" sz="900" spc="-5">
                <a:solidFill>
                  <a:srgbClr val="6C6C6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employees.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4043" y="4668355"/>
            <a:ext cx="8679815" cy="598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 marR="144145">
              <a:lnSpc>
                <a:spcPts val="1290"/>
              </a:lnSpc>
              <a:spcBef>
                <a:spcPts val="125"/>
              </a:spcBef>
            </a:pPr>
            <a:r>
              <a:rPr dirty="0" sz="900" b="1">
                <a:latin typeface="Arial"/>
                <a:cs typeface="Arial"/>
              </a:rPr>
              <a:t>*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NPS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score higher than </a:t>
            </a:r>
            <a:r>
              <a:rPr dirty="0" sz="900" spc="5" b="1">
                <a:latin typeface="Arial"/>
                <a:cs typeface="Arial"/>
              </a:rPr>
              <a:t>30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would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indicate that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the company has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far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more engaged employees than disengaged ones on products</a:t>
            </a:r>
            <a:r>
              <a:rPr dirty="0" sz="1050" spc="-65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and 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services</a:t>
            </a:r>
            <a:endParaRPr sz="1050">
              <a:latin typeface="Arial"/>
              <a:cs typeface="Arial"/>
            </a:endParaRPr>
          </a:p>
          <a:p>
            <a:pPr marL="38100">
              <a:lnSpc>
                <a:spcPts val="730"/>
              </a:lnSpc>
            </a:pP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An NPS over </a:t>
            </a:r>
            <a:r>
              <a:rPr dirty="0" sz="900" spc="5" b="1">
                <a:latin typeface="Arial"/>
                <a:cs typeface="Arial"/>
              </a:rPr>
              <a:t>50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means your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internal/external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customers love you and your company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is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generating a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lot of positive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word-of-mouth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from</a:t>
            </a:r>
            <a:endParaRPr sz="1050">
              <a:latin typeface="Arial"/>
              <a:cs typeface="Arial"/>
            </a:endParaRPr>
          </a:p>
          <a:p>
            <a:pPr marL="38100">
              <a:lnSpc>
                <a:spcPts val="1170"/>
              </a:lnSpc>
            </a:pP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h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th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ig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e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h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ir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e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r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r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e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y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fe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o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r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u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ra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r 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l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N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s.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P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T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S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h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i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e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s,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the more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likely it is that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your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referrals will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convert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into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new leads and more revenue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for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your company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496" y="1875183"/>
            <a:ext cx="305545" cy="3525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1915" y="1193140"/>
            <a:ext cx="868680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2747" y="1866455"/>
            <a:ext cx="2684145" cy="31534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latin typeface="Arial"/>
                <a:cs typeface="Arial"/>
              </a:rPr>
              <a:t>Context and Survey</a:t>
            </a:r>
            <a:r>
              <a:rPr dirty="0" sz="1350" spc="-6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Objectives</a:t>
            </a:r>
            <a:endParaRPr sz="1350">
              <a:latin typeface="Arial"/>
              <a:cs typeface="Arial"/>
            </a:endParaRPr>
          </a:p>
          <a:p>
            <a:pPr marL="42545" marR="1433195" indent="-24765">
              <a:lnSpc>
                <a:spcPts val="3220"/>
              </a:lnSpc>
              <a:spcBef>
                <a:spcPts val="5"/>
              </a:spcBef>
            </a:pPr>
            <a:r>
              <a:rPr dirty="0" sz="1350" spc="5" b="1">
                <a:latin typeface="Arial"/>
                <a:cs typeface="Arial"/>
              </a:rPr>
              <a:t>Our Approach  Survey</a:t>
            </a:r>
            <a:r>
              <a:rPr dirty="0" sz="1350" spc="-90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Design</a:t>
            </a:r>
            <a:endParaRPr sz="1350">
              <a:latin typeface="Arial"/>
              <a:cs typeface="Arial"/>
            </a:endParaRPr>
          </a:p>
          <a:p>
            <a:pPr marL="42545" marR="955040" indent="7620">
              <a:lnSpc>
                <a:spcPts val="3180"/>
              </a:lnSpc>
              <a:spcBef>
                <a:spcPts val="215"/>
              </a:spcBef>
            </a:pPr>
            <a:r>
              <a:rPr dirty="0" sz="1350" spc="5" b="1">
                <a:latin typeface="Arial"/>
                <a:cs typeface="Arial"/>
              </a:rPr>
              <a:t>Survey</a:t>
            </a:r>
            <a:r>
              <a:rPr dirty="0" sz="1350" spc="-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Participation  </a:t>
            </a:r>
            <a:r>
              <a:rPr dirty="0" sz="1350" spc="5" b="1">
                <a:latin typeface="Arial"/>
                <a:cs typeface="Arial"/>
              </a:rPr>
              <a:t>Key</a:t>
            </a:r>
            <a:r>
              <a:rPr dirty="0" sz="1350" spc="-10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Findings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</a:pPr>
            <a:r>
              <a:rPr dirty="0" sz="1350" spc="5" b="1">
                <a:latin typeface="Arial"/>
                <a:cs typeface="Arial"/>
              </a:rPr>
              <a:t>Survey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Analysis</a:t>
            </a:r>
            <a:endParaRPr sz="1350">
              <a:latin typeface="Arial"/>
              <a:cs typeface="Arial"/>
            </a:endParaRPr>
          </a:p>
          <a:p>
            <a:pPr marL="27305" marR="5080" indent="-15240">
              <a:lnSpc>
                <a:spcPct val="183200"/>
              </a:lnSpc>
              <a:spcBef>
                <a:spcPts val="680"/>
              </a:spcBef>
            </a:pPr>
            <a:r>
              <a:rPr dirty="0" sz="1350" spc="5" b="1">
                <a:latin typeface="Arial"/>
                <a:cs typeface="Arial"/>
              </a:rPr>
              <a:t>Recommendations &amp; Next</a:t>
            </a:r>
            <a:r>
              <a:rPr dirty="0" sz="1350" spc="-90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Steps  Appendix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4312" y="743661"/>
            <a:ext cx="53911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Employee Product Advocacy Scores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By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Gender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018976"/>
          <a:ext cx="9106535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6520"/>
                <a:gridCol w="1687829"/>
                <a:gridCol w="1687829"/>
                <a:gridCol w="1821814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73977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7740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-0.50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9326" y="743661"/>
            <a:ext cx="502094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Employee Product Advocacy Scores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By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018976"/>
          <a:ext cx="9106535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8440"/>
                <a:gridCol w="1226819"/>
                <a:gridCol w="1445895"/>
                <a:gridCol w="1226820"/>
                <a:gridCol w="1226820"/>
                <a:gridCol w="1221740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05073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0507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0507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0507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0609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0507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05073">
                    <a:solidFill>
                      <a:srgbClr val="DFF1FF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895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8" marR="298" marB="298" marT="110153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3476" y="743661"/>
            <a:ext cx="53530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Employee Product Advocacy Scores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By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Tenure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018976"/>
          <a:ext cx="9106535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815"/>
                <a:gridCol w="1054100"/>
                <a:gridCol w="1054100"/>
                <a:gridCol w="1243964"/>
                <a:gridCol w="1054100"/>
                <a:gridCol w="1318259"/>
                <a:gridCol w="1049654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-16.50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4442" y="743661"/>
            <a:ext cx="52508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Employee Product Advocacy Scores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By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Grade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018976"/>
          <a:ext cx="9106535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745"/>
                <a:gridCol w="931544"/>
                <a:gridCol w="1100455"/>
                <a:gridCol w="931545"/>
                <a:gridCol w="931545"/>
                <a:gridCol w="931545"/>
                <a:gridCol w="1161415"/>
                <a:gridCol w="1095375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-40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-20.00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43098"/>
            <a:ext cx="9168130" cy="1419225"/>
          </a:xfrm>
          <a:prstGeom prst="rect"/>
          <a:solidFill>
            <a:srgbClr val="CDD7E4"/>
          </a:solidFill>
        </p:spPr>
        <p:txBody>
          <a:bodyPr wrap="square" lIns="0" tIns="48260" rIns="0" bIns="0" rtlCol="0" vert="horz">
            <a:spAutoFit/>
          </a:bodyPr>
          <a:lstStyle/>
          <a:p>
            <a:pPr marL="3959860" marR="2524760" indent="-1422400">
              <a:lnSpc>
                <a:spcPct val="134300"/>
              </a:lnSpc>
              <a:spcBef>
                <a:spcPts val="380"/>
              </a:spcBef>
            </a:pP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Advinus Product</a:t>
            </a:r>
            <a:r>
              <a:rPr dirty="0" sz="3000" spc="-100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Advocacy  Analysis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1525" y="4261751"/>
            <a:ext cx="9149080" cy="550545"/>
          </a:xfrm>
          <a:prstGeom prst="rect">
            <a:avLst/>
          </a:prstGeom>
          <a:solidFill>
            <a:srgbClr val="CDD7E4"/>
          </a:solidFill>
          <a:ln w="19050">
            <a:solidFill>
              <a:srgbClr val="2F5D95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200">
                <a:solidFill>
                  <a:srgbClr val="2F5D95"/>
                </a:solidFill>
                <a:latin typeface="Calibri"/>
                <a:cs typeface="Calibri"/>
              </a:rPr>
              <a:t>Reference Question: </a:t>
            </a:r>
            <a:r>
              <a:rPr dirty="0" sz="1200" spc="-5">
                <a:solidFill>
                  <a:srgbClr val="2F5D95"/>
                </a:solidFill>
                <a:latin typeface="Calibri"/>
                <a:cs typeface="Calibri"/>
              </a:rPr>
              <a:t>How likely </a:t>
            </a:r>
            <a:r>
              <a:rPr dirty="0" sz="1200">
                <a:solidFill>
                  <a:srgbClr val="2F5D95"/>
                </a:solidFill>
                <a:latin typeface="Calibri"/>
                <a:cs typeface="Calibri"/>
              </a:rPr>
              <a:t>would you </a:t>
            </a:r>
            <a:r>
              <a:rPr dirty="0" sz="1200" spc="-5">
                <a:solidFill>
                  <a:srgbClr val="2F5D95"/>
                </a:solidFill>
                <a:latin typeface="Calibri"/>
                <a:cs typeface="Calibri"/>
              </a:rPr>
              <a:t>be </a:t>
            </a:r>
            <a:r>
              <a:rPr dirty="0" sz="1200">
                <a:solidFill>
                  <a:srgbClr val="2F5D95"/>
                </a:solidFill>
                <a:latin typeface="Calibri"/>
                <a:cs typeface="Calibri"/>
              </a:rPr>
              <a:t>to recommend your company </a:t>
            </a:r>
            <a:r>
              <a:rPr dirty="0" sz="1200" spc="-5">
                <a:solidFill>
                  <a:srgbClr val="2F5D95"/>
                </a:solidFill>
                <a:latin typeface="Calibri"/>
                <a:cs typeface="Calibri"/>
              </a:rPr>
              <a:t>offering </a:t>
            </a:r>
            <a:r>
              <a:rPr dirty="0" sz="1200">
                <a:solidFill>
                  <a:srgbClr val="2F5D95"/>
                </a:solidFill>
                <a:latin typeface="Calibri"/>
                <a:cs typeface="Calibri"/>
              </a:rPr>
              <a:t>and</a:t>
            </a:r>
            <a:r>
              <a:rPr dirty="0" sz="1200" spc="-25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2F5D95"/>
                </a:solidFill>
                <a:latin typeface="Calibri"/>
                <a:cs typeface="Calibri"/>
              </a:rPr>
              <a:t>services?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5228" y="1347580"/>
            <a:ext cx="6379188" cy="3525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0936" y="320072"/>
            <a:ext cx="2018664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00"/>
              </a:lnSpc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Product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Advocacy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4789" y="983183"/>
            <a:ext cx="535495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How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likely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would you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be to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recommend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your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company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offering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and</a:t>
            </a:r>
            <a:r>
              <a:rPr dirty="0" sz="1350" spc="3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services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3128" y="1081570"/>
            <a:ext cx="125222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>
                <a:solidFill>
                  <a:srgbClr val="EC2323"/>
                </a:solidFill>
                <a:latin typeface="Calibri"/>
                <a:cs typeface="Calibri"/>
              </a:rPr>
              <a:t>%</a:t>
            </a:r>
            <a:r>
              <a:rPr dirty="0" sz="1350" spc="-70">
                <a:solidFill>
                  <a:srgbClr val="EC2323"/>
                </a:solidFill>
                <a:latin typeface="Calibri"/>
                <a:cs typeface="Calibri"/>
              </a:rPr>
              <a:t> </a:t>
            </a:r>
            <a:r>
              <a:rPr dirty="0" sz="1350" spc="5">
                <a:solidFill>
                  <a:srgbClr val="EC2323"/>
                </a:solidFill>
                <a:latin typeface="Calibri"/>
                <a:cs typeface="Calibri"/>
              </a:rPr>
              <a:t>Recommended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8788" y="1146632"/>
            <a:ext cx="385254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products /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offering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and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services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to a </a:t>
            </a:r>
            <a:r>
              <a:rPr dirty="0" sz="1350" spc="-5">
                <a:solidFill>
                  <a:srgbClr val="00AE50"/>
                </a:solidFill>
                <a:latin typeface="Calibri"/>
                <a:cs typeface="Calibri"/>
              </a:rPr>
              <a:t>friend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or</a:t>
            </a:r>
            <a:r>
              <a:rPr dirty="0" sz="1350" spc="65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relative?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1763" y="1728838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1763" y="2418067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1763" y="3097009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6086" y="4048988"/>
            <a:ext cx="4324350" cy="746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27329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latin typeface="Calibri"/>
                <a:cs typeface="Calibri"/>
              </a:rPr>
              <a:t>Net Promoter Score </a:t>
            </a:r>
            <a:r>
              <a:rPr dirty="0" sz="1350" spc="5">
                <a:solidFill>
                  <a:srgbClr val="616266"/>
                </a:solidFill>
                <a:latin typeface="Calibri"/>
                <a:cs typeface="Calibri"/>
              </a:rPr>
              <a:t>= </a:t>
            </a:r>
            <a:r>
              <a:rPr dirty="0" sz="1350" spc="5">
                <a:solidFill>
                  <a:srgbClr val="00AE50"/>
                </a:solidFill>
                <a:latin typeface="Calibri"/>
                <a:cs typeface="Calibri"/>
              </a:rPr>
              <a:t>% </a:t>
            </a:r>
            <a:r>
              <a:rPr dirty="0" sz="1350">
                <a:solidFill>
                  <a:srgbClr val="00AE50"/>
                </a:solidFill>
                <a:latin typeface="Calibri"/>
                <a:cs typeface="Calibri"/>
              </a:rPr>
              <a:t>Promoters </a:t>
            </a:r>
            <a:r>
              <a:rPr dirty="0" sz="1350">
                <a:solidFill>
                  <a:srgbClr val="616266"/>
                </a:solidFill>
                <a:latin typeface="Calibri"/>
                <a:cs typeface="Calibri"/>
              </a:rPr>
              <a:t>- </a:t>
            </a:r>
            <a:r>
              <a:rPr dirty="0" sz="1350" spc="5">
                <a:solidFill>
                  <a:srgbClr val="EC2323"/>
                </a:solidFill>
                <a:latin typeface="Calibri"/>
                <a:cs typeface="Calibri"/>
              </a:rPr>
              <a:t>%</a:t>
            </a:r>
            <a:r>
              <a:rPr dirty="0" sz="1350" spc="-40">
                <a:solidFill>
                  <a:srgbClr val="EC2323"/>
                </a:solidFill>
                <a:latin typeface="Calibri"/>
                <a:cs typeface="Calibri"/>
              </a:rPr>
              <a:t> </a:t>
            </a:r>
            <a:r>
              <a:rPr dirty="0" sz="1350" spc="-5">
                <a:solidFill>
                  <a:srgbClr val="EC2323"/>
                </a:solidFill>
                <a:latin typeface="Calibri"/>
                <a:cs typeface="Calibri"/>
              </a:rPr>
              <a:t>Detractors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Net Product Advocacy Score(NPS) =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9050"/>
            <a:ext cx="10692130" cy="619125"/>
          </a:xfrm>
          <a:custGeom>
            <a:avLst/>
            <a:gdLst/>
            <a:ahLst/>
            <a:cxnLst/>
            <a:rect l="l" t="t" r="r" b="b"/>
            <a:pathLst>
              <a:path w="10692130" h="619125">
                <a:moveTo>
                  <a:pt x="0" y="619125"/>
                </a:moveTo>
                <a:lnTo>
                  <a:pt x="10692003" y="619125"/>
                </a:lnTo>
                <a:lnTo>
                  <a:pt x="10692003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9550" y="133350"/>
            <a:ext cx="1191006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8661" y="1518202"/>
            <a:ext cx="7333085" cy="2869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7694" y="767855"/>
            <a:ext cx="1468755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Key</a:t>
            </a:r>
            <a:r>
              <a:rPr dirty="0" spc="-80"/>
              <a:t> </a:t>
            </a:r>
            <a:r>
              <a:rPr dirty="0" spc="5"/>
              <a:t>Findings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5814" y="1756004"/>
            <a:ext cx="419734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 b="1">
                <a:solidFill>
                  <a:srgbClr val="FFFFFF"/>
                </a:solidFill>
                <a:latin typeface="Arial"/>
                <a:cs typeface="Arial"/>
              </a:rPr>
              <a:t>NPS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4689" y="1581785"/>
            <a:ext cx="2666365" cy="667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Net Product Advocacy Score (NPS) </a:t>
            </a:r>
            <a:r>
              <a:rPr dirty="0" sz="1050" b="1">
                <a:latin typeface="Arial"/>
                <a:cs typeface="Arial"/>
              </a:rPr>
              <a:t>is</a:t>
            </a:r>
            <a:r>
              <a:rPr dirty="0" sz="1050" spc="-10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the  degree </a:t>
            </a:r>
            <a:r>
              <a:rPr dirty="0" sz="1050" b="1">
                <a:latin typeface="Arial"/>
                <a:cs typeface="Arial"/>
              </a:rPr>
              <a:t>of likelihood </a:t>
            </a:r>
            <a:r>
              <a:rPr dirty="0" sz="1050" spc="5" b="1">
                <a:latin typeface="Arial"/>
                <a:cs typeface="Arial"/>
              </a:rPr>
              <a:t>an employee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would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285"/>
              </a:spcBef>
            </a:pPr>
            <a:r>
              <a:rPr dirty="0" sz="900" spc="5">
                <a:solidFill>
                  <a:srgbClr val="6C6C6C"/>
                </a:solidFill>
                <a:latin typeface="Calibri"/>
                <a:cs typeface="Calibri"/>
              </a:rPr>
              <a:t>recommend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company’s products /</a:t>
            </a:r>
            <a:r>
              <a:rPr dirty="0" sz="900" spc="-10">
                <a:solidFill>
                  <a:srgbClr val="6C6C6C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6C6C6C"/>
                </a:solidFill>
                <a:latin typeface="Calibri"/>
                <a:cs typeface="Calibri"/>
              </a:rPr>
              <a:t>offering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210"/>
              </a:lnSpc>
            </a:pPr>
            <a:r>
              <a:rPr dirty="0" sz="1050" spc="5" b="1">
                <a:latin typeface="Arial"/>
                <a:cs typeface="Arial"/>
              </a:rPr>
              <a:t>and services </a:t>
            </a:r>
            <a:r>
              <a:rPr dirty="0" sz="1050" b="1">
                <a:latin typeface="Arial"/>
                <a:cs typeface="Arial"/>
              </a:rPr>
              <a:t>to </a:t>
            </a:r>
            <a:r>
              <a:rPr dirty="0" sz="1050" spc="5" b="1">
                <a:latin typeface="Arial"/>
                <a:cs typeface="Arial"/>
              </a:rPr>
              <a:t>a </a:t>
            </a:r>
            <a:r>
              <a:rPr dirty="0" sz="1050" b="1">
                <a:latin typeface="Arial"/>
                <a:cs typeface="Arial"/>
              </a:rPr>
              <a:t>friend </a:t>
            </a:r>
            <a:r>
              <a:rPr dirty="0" sz="1050" spc="5" b="1">
                <a:latin typeface="Arial"/>
                <a:cs typeface="Arial"/>
              </a:rPr>
              <a:t>or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relative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7148" y="2333142"/>
            <a:ext cx="31559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+10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7993" y="2166328"/>
            <a:ext cx="3227705" cy="5727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Advinus has a </a:t>
            </a:r>
            <a:r>
              <a:rPr dirty="0" sz="1050" b="1">
                <a:latin typeface="Arial"/>
                <a:cs typeface="Arial"/>
              </a:rPr>
              <a:t>Positive </a:t>
            </a:r>
            <a:r>
              <a:rPr dirty="0" sz="1050" spc="5" b="1">
                <a:latin typeface="Arial"/>
                <a:cs typeface="Arial"/>
              </a:rPr>
              <a:t>NPS score on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scale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b="1">
                <a:latin typeface="Arial"/>
                <a:cs typeface="Arial"/>
              </a:rPr>
              <a:t>of (-100 -100). </a:t>
            </a:r>
            <a:r>
              <a:rPr dirty="0" sz="1050" spc="5" b="1">
                <a:latin typeface="Arial"/>
                <a:cs typeface="Arial"/>
              </a:rPr>
              <a:t>This shows the company has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scope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050" b="1">
                <a:latin typeface="Arial"/>
                <a:cs typeface="Arial"/>
              </a:rPr>
              <a:t>for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improvement</a:t>
            </a:r>
            <a:r>
              <a:rPr dirty="0" sz="1200">
                <a:latin typeface="Calibri"/>
                <a:cs typeface="Calibri"/>
              </a:rPr>
              <a:t>*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4292" y="2818066"/>
            <a:ext cx="35750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41%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0692" y="2555621"/>
            <a:ext cx="2659380" cy="667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Passives </a:t>
            </a:r>
            <a:r>
              <a:rPr dirty="0" sz="1050" b="1">
                <a:latin typeface="Arial"/>
                <a:cs typeface="Arial"/>
              </a:rPr>
              <a:t>indicates </a:t>
            </a:r>
            <a:r>
              <a:rPr dirty="0" sz="1050" spc="5" b="1">
                <a:latin typeface="Arial"/>
                <a:cs typeface="Arial"/>
              </a:rPr>
              <a:t>a disconnect and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lack  of </a:t>
            </a:r>
            <a:r>
              <a:rPr dirty="0" sz="1050" spc="5" b="1">
                <a:latin typeface="Arial"/>
                <a:cs typeface="Arial"/>
              </a:rPr>
              <a:t>product advocacy </a:t>
            </a:r>
            <a:r>
              <a:rPr dirty="0" sz="1050" b="1">
                <a:latin typeface="Arial"/>
                <a:cs typeface="Arial"/>
              </a:rPr>
              <a:t>in </a:t>
            </a:r>
            <a:r>
              <a:rPr dirty="0" sz="1050" spc="5" b="1">
                <a:latin typeface="Arial"/>
                <a:cs typeface="Arial"/>
              </a:rPr>
              <a:t>employees about  the company’s products and </a:t>
            </a:r>
            <a:r>
              <a:rPr dirty="0" sz="1050" b="1">
                <a:latin typeface="Arial"/>
                <a:cs typeface="Arial"/>
              </a:rPr>
              <a:t>services. It  </a:t>
            </a:r>
            <a:r>
              <a:rPr dirty="0" sz="1050" spc="5" b="1">
                <a:latin typeface="Arial"/>
                <a:cs typeface="Arial"/>
              </a:rPr>
              <a:t>can be due </a:t>
            </a:r>
            <a:r>
              <a:rPr dirty="0" sz="1050" b="1">
                <a:latin typeface="Arial"/>
                <a:cs typeface="Arial"/>
              </a:rPr>
              <a:t>to multiple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factors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4197" y="3221990"/>
            <a:ext cx="35115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 b="1">
                <a:solidFill>
                  <a:srgbClr val="FFFFFF"/>
                </a:solidFill>
                <a:latin typeface="Arial"/>
                <a:cs typeface="Arial"/>
              </a:rPr>
              <a:t>+31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1135" y="3127794"/>
            <a:ext cx="3242310" cy="54483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050" spc="5" b="1">
                <a:latin typeface="Arial"/>
                <a:cs typeface="Arial"/>
              </a:rPr>
              <a:t>Employees with </a:t>
            </a:r>
            <a:r>
              <a:rPr dirty="0" sz="1050" b="1">
                <a:latin typeface="Arial"/>
                <a:cs typeface="Arial"/>
              </a:rPr>
              <a:t>Tenure(5-7yrs)in </a:t>
            </a:r>
            <a:r>
              <a:rPr dirty="0" sz="1050" spc="5" b="1">
                <a:latin typeface="Arial"/>
                <a:cs typeface="Arial"/>
              </a:rPr>
              <a:t>the company</a:t>
            </a:r>
            <a:r>
              <a:rPr dirty="0" sz="1050" spc="-2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are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015"/>
              </a:lnSpc>
              <a:spcBef>
                <a:spcPts val="290"/>
              </a:spcBef>
            </a:pPr>
            <a:r>
              <a:rPr dirty="0" sz="900" spc="5">
                <a:solidFill>
                  <a:srgbClr val="6C6C6C"/>
                </a:solidFill>
                <a:latin typeface="Calibri"/>
                <a:cs typeface="Calibri"/>
              </a:rPr>
              <a:t>recommending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products/ </a:t>
            </a:r>
            <a:r>
              <a:rPr dirty="0" sz="900" spc="-5">
                <a:solidFill>
                  <a:srgbClr val="6C6C6C"/>
                </a:solidFill>
                <a:latin typeface="Calibri"/>
                <a:cs typeface="Calibri"/>
              </a:rPr>
              <a:t>services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of</a:t>
            </a:r>
            <a:r>
              <a:rPr dirty="0" sz="900" spc="-5">
                <a:solidFill>
                  <a:srgbClr val="6C6C6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Advinus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dirty="0" sz="1050" spc="5" b="1">
                <a:latin typeface="Arial"/>
                <a:cs typeface="Arial"/>
              </a:rPr>
              <a:t>the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most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2134" y="3532213"/>
            <a:ext cx="2846070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Approximately 50% </a:t>
            </a:r>
            <a:r>
              <a:rPr dirty="0" sz="1050" b="1">
                <a:latin typeface="Arial"/>
                <a:cs typeface="Arial"/>
              </a:rPr>
              <a:t>of </a:t>
            </a:r>
            <a:r>
              <a:rPr dirty="0" sz="1050" spc="5" b="1">
                <a:latin typeface="Arial"/>
                <a:cs typeface="Arial"/>
              </a:rPr>
              <a:t>the young</a:t>
            </a:r>
            <a:r>
              <a:rPr dirty="0" sz="1050" spc="-80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employees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2134" y="3692233"/>
            <a:ext cx="2756535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b="1">
                <a:latin typeface="Arial"/>
                <a:cs typeface="Arial"/>
              </a:rPr>
              <a:t>in </a:t>
            </a:r>
            <a:r>
              <a:rPr dirty="0" sz="1050" spc="5" b="1">
                <a:latin typeface="Arial"/>
                <a:cs typeface="Arial"/>
              </a:rPr>
              <a:t>the age group </a:t>
            </a:r>
            <a:r>
              <a:rPr dirty="0" sz="1050" b="1">
                <a:latin typeface="Arial"/>
                <a:cs typeface="Arial"/>
              </a:rPr>
              <a:t>of (26-40)yrs </a:t>
            </a:r>
            <a:r>
              <a:rPr dirty="0" sz="1050" spc="5" b="1">
                <a:latin typeface="Arial"/>
                <a:cs typeface="Arial"/>
              </a:rPr>
              <a:t>are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5" b="1">
                <a:latin typeface="Arial"/>
                <a:cs typeface="Arial"/>
              </a:rPr>
              <a:t>passives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6734" y="3756390"/>
            <a:ext cx="3314065" cy="45656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14"/>
              </a:spcBef>
            </a:pPr>
            <a:r>
              <a:rPr dirty="0" sz="1050" b="1">
                <a:latin typeface="Arial"/>
                <a:cs typeface="Arial"/>
              </a:rPr>
              <a:t>indicate </a:t>
            </a:r>
            <a:r>
              <a:rPr dirty="0" sz="1050" spc="5" b="1">
                <a:latin typeface="Arial"/>
                <a:cs typeface="Arial"/>
              </a:rPr>
              <a:t>the disconnect and </a:t>
            </a:r>
            <a:r>
              <a:rPr dirty="0" sz="1050" b="1">
                <a:latin typeface="Arial"/>
                <a:cs typeface="Arial"/>
              </a:rPr>
              <a:t>lack of </a:t>
            </a:r>
            <a:r>
              <a:rPr dirty="0" sz="1050" spc="5" b="1">
                <a:latin typeface="Arial"/>
                <a:cs typeface="Arial"/>
              </a:rPr>
              <a:t>product</a:t>
            </a:r>
            <a:r>
              <a:rPr dirty="0" sz="1050" spc="290" b="1">
                <a:latin typeface="Arial"/>
                <a:cs typeface="Arial"/>
              </a:rPr>
              <a:t> </a:t>
            </a:r>
            <a:r>
              <a:rPr dirty="0" baseline="7407" sz="2250" spc="7" b="1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baseline="7407" sz="22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knowledge </a:t>
            </a:r>
            <a:r>
              <a:rPr dirty="0" sz="900" spc="5">
                <a:solidFill>
                  <a:srgbClr val="6C6C6C"/>
                </a:solidFill>
                <a:latin typeface="Calibri"/>
                <a:cs typeface="Calibri"/>
              </a:rPr>
              <a:t>among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the </a:t>
            </a:r>
            <a:r>
              <a:rPr dirty="0" sz="900" spc="5">
                <a:solidFill>
                  <a:srgbClr val="6C6C6C"/>
                </a:solidFill>
                <a:latin typeface="Calibri"/>
                <a:cs typeface="Calibri"/>
              </a:rPr>
              <a:t>young</a:t>
            </a:r>
            <a:r>
              <a:rPr dirty="0" sz="900" spc="-5">
                <a:solidFill>
                  <a:srgbClr val="6C6C6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6C6C6C"/>
                </a:solidFill>
                <a:latin typeface="Calibri"/>
                <a:cs typeface="Calibri"/>
              </a:rPr>
              <a:t>employees.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4043" y="4668355"/>
            <a:ext cx="8679815" cy="598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 marR="144145">
              <a:lnSpc>
                <a:spcPts val="1290"/>
              </a:lnSpc>
              <a:spcBef>
                <a:spcPts val="125"/>
              </a:spcBef>
            </a:pPr>
            <a:r>
              <a:rPr dirty="0" sz="900" b="1">
                <a:latin typeface="Arial"/>
                <a:cs typeface="Arial"/>
              </a:rPr>
              <a:t>*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NPS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score higher than </a:t>
            </a:r>
            <a:r>
              <a:rPr dirty="0" sz="900" spc="5" b="1">
                <a:latin typeface="Arial"/>
                <a:cs typeface="Arial"/>
              </a:rPr>
              <a:t>30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would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indicate that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the company has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far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more engaged employees than disengaged ones on products</a:t>
            </a:r>
            <a:r>
              <a:rPr dirty="0" sz="1050" spc="-65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and 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services</a:t>
            </a:r>
            <a:endParaRPr sz="1050">
              <a:latin typeface="Arial"/>
              <a:cs typeface="Arial"/>
            </a:endParaRPr>
          </a:p>
          <a:p>
            <a:pPr marL="38100">
              <a:lnSpc>
                <a:spcPts val="730"/>
              </a:lnSpc>
            </a:pP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An NPS over </a:t>
            </a:r>
            <a:r>
              <a:rPr dirty="0" sz="900" spc="5" b="1">
                <a:latin typeface="Arial"/>
                <a:cs typeface="Arial"/>
              </a:rPr>
              <a:t>50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means your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internal/external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customers love you and your company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is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generating a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lot of positive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word-of-mouth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from</a:t>
            </a:r>
            <a:endParaRPr sz="1050">
              <a:latin typeface="Arial"/>
              <a:cs typeface="Arial"/>
            </a:endParaRPr>
          </a:p>
          <a:p>
            <a:pPr marL="38100">
              <a:lnSpc>
                <a:spcPts val="1170"/>
              </a:lnSpc>
            </a:pP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h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th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ig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e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h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ir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e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r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r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e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y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fe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o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r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u</a:t>
            </a:r>
            <a:r>
              <a:rPr dirty="0" baseline="-10582" sz="1575" spc="-359" b="1" i="1">
                <a:solidFill>
                  <a:srgbClr val="16365D"/>
                </a:solidFill>
                <a:latin typeface="Arial"/>
                <a:cs typeface="Arial"/>
              </a:rPr>
              <a:t>ra</a:t>
            </a:r>
            <a:r>
              <a:rPr dirty="0" sz="1050" spc="-240" b="1" i="1">
                <a:solidFill>
                  <a:srgbClr val="16365D"/>
                </a:solidFill>
                <a:latin typeface="Arial"/>
                <a:cs typeface="Arial"/>
              </a:rPr>
              <a:t>r 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l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N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s.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P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T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S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h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i</a:t>
            </a:r>
            <a:r>
              <a:rPr dirty="0" baseline="-10582" sz="1575" spc="-322" b="1" i="1">
                <a:solidFill>
                  <a:srgbClr val="16365D"/>
                </a:solidFill>
                <a:latin typeface="Arial"/>
                <a:cs typeface="Arial"/>
              </a:rPr>
              <a:t>e</a:t>
            </a:r>
            <a:r>
              <a:rPr dirty="0" sz="1050" spc="-215" b="1" i="1">
                <a:solidFill>
                  <a:srgbClr val="16365D"/>
                </a:solidFill>
                <a:latin typeface="Arial"/>
                <a:cs typeface="Arial"/>
              </a:rPr>
              <a:t>s,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the more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likely it is that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your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referrals will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convert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into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new leads and more revenue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for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your company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4312" y="743661"/>
            <a:ext cx="53911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Employee Product Advocacy Scores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By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Gender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018976"/>
          <a:ext cx="9106535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1575"/>
                <a:gridCol w="1894204"/>
                <a:gridCol w="1894204"/>
                <a:gridCol w="1604645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9326" y="743661"/>
            <a:ext cx="502094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Employee Product Advocacy Scores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By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018976"/>
          <a:ext cx="9106535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015"/>
                <a:gridCol w="1340485"/>
                <a:gridCol w="1340485"/>
                <a:gridCol w="1340485"/>
                <a:gridCol w="1340484"/>
                <a:gridCol w="1214120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24.50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-1.50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3476" y="743661"/>
            <a:ext cx="53530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Employee Product Advocacy Scores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By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Tenure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018976"/>
          <a:ext cx="9106535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215"/>
                <a:gridCol w="1196975"/>
                <a:gridCol w="1196975"/>
                <a:gridCol w="1196975"/>
                <a:gridCol w="1014094"/>
                <a:gridCol w="1266825"/>
                <a:gridCol w="1009650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-83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19.50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26.50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-41.50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1237" y="1327702"/>
            <a:ext cx="8473290" cy="359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4230" y="747941"/>
            <a:ext cx="1891030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Survey</a:t>
            </a:r>
            <a:r>
              <a:rPr dirty="0" spc="-80"/>
              <a:t> </a:t>
            </a:r>
            <a:r>
              <a:rPr dirty="0" spc="5"/>
              <a:t>Objective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9631" y="1682661"/>
            <a:ext cx="6247765" cy="1774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81430">
              <a:lnSpc>
                <a:spcPct val="1499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Advinus </a:t>
            </a:r>
            <a:r>
              <a:rPr dirty="0" sz="1200" spc="-5">
                <a:latin typeface="Calibri"/>
                <a:cs typeface="Calibri"/>
              </a:rPr>
              <a:t>has </a:t>
            </a:r>
            <a:r>
              <a:rPr dirty="0" sz="1200">
                <a:latin typeface="Calibri"/>
                <a:cs typeface="Calibri"/>
              </a:rPr>
              <a:t>engaged People Business to conduct an employee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engagement  </a:t>
            </a:r>
            <a:r>
              <a:rPr dirty="0" sz="1200" spc="-5">
                <a:latin typeface="Calibri"/>
                <a:cs typeface="Calibri"/>
              </a:rPr>
              <a:t>survey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dirty="0" sz="1200" spc="-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model </a:t>
            </a:r>
            <a:r>
              <a:rPr dirty="0" sz="1200" spc="-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engagement measurement comprises </a:t>
            </a:r>
            <a:r>
              <a:rPr dirty="0" sz="1200" b="1">
                <a:latin typeface="Arial"/>
                <a:cs typeface="Arial"/>
              </a:rPr>
              <a:t>NPS and eNPS with Overall Factors of  Pride-Advocacy-Loyalty-Overall Satisfaction </a:t>
            </a:r>
            <a:r>
              <a:rPr dirty="0" sz="1200">
                <a:latin typeface="Calibri"/>
                <a:cs typeface="Calibri"/>
              </a:rPr>
              <a:t>and 10 </a:t>
            </a:r>
            <a:r>
              <a:rPr dirty="0" sz="1200" spc="-5">
                <a:latin typeface="Calibri"/>
                <a:cs typeface="Calibri"/>
              </a:rPr>
              <a:t>distinct </a:t>
            </a:r>
            <a:r>
              <a:rPr dirty="0" sz="1200">
                <a:latin typeface="Calibri"/>
                <a:cs typeface="Calibri"/>
              </a:rPr>
              <a:t>aspects </a:t>
            </a:r>
            <a:r>
              <a:rPr dirty="0" sz="1200" spc="-5">
                <a:latin typeface="Calibri"/>
                <a:cs typeface="Calibri"/>
              </a:rPr>
              <a:t>of </a:t>
            </a:r>
            <a:r>
              <a:rPr dirty="0" sz="1200" b="1">
                <a:latin typeface="Arial"/>
                <a:cs typeface="Arial"/>
              </a:rPr>
              <a:t>workplace</a:t>
            </a:r>
            <a:r>
              <a:rPr dirty="0" sz="1200" spc="-9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realities  </a:t>
            </a:r>
            <a:r>
              <a:rPr dirty="0" sz="1200" spc="-5">
                <a:latin typeface="Calibri"/>
                <a:cs typeface="Calibri"/>
              </a:rPr>
              <a:t>(Workplace Dimensions) </a:t>
            </a:r>
            <a:r>
              <a:rPr dirty="0" sz="1200">
                <a:latin typeface="Calibri"/>
                <a:cs typeface="Calibri"/>
              </a:rPr>
              <a:t>that </a:t>
            </a:r>
            <a:r>
              <a:rPr dirty="0" sz="1200" spc="-5">
                <a:latin typeface="Calibri"/>
                <a:cs typeface="Calibri"/>
              </a:rPr>
              <a:t>has been </a:t>
            </a:r>
            <a:r>
              <a:rPr dirty="0" sz="1200">
                <a:latin typeface="Calibri"/>
                <a:cs typeface="Calibri"/>
              </a:rPr>
              <a:t>measured through an </a:t>
            </a:r>
            <a:r>
              <a:rPr dirty="0" sz="1200" spc="-5">
                <a:latin typeface="Calibri"/>
                <a:cs typeface="Calibri"/>
              </a:rPr>
              <a:t>online </a:t>
            </a:r>
            <a:r>
              <a:rPr dirty="0" sz="1200">
                <a:latin typeface="Calibri"/>
                <a:cs typeface="Calibri"/>
              </a:rPr>
              <a:t>administered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survey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9631" y="3993426"/>
            <a:ext cx="51923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Based </a:t>
            </a:r>
            <a:r>
              <a:rPr dirty="0" sz="1200" spc="-5">
                <a:latin typeface="Calibri"/>
                <a:cs typeface="Calibri"/>
              </a:rPr>
              <a:t>on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feedback </a:t>
            </a:r>
            <a:r>
              <a:rPr dirty="0" sz="1200">
                <a:latin typeface="Calibri"/>
                <a:cs typeface="Calibri"/>
              </a:rPr>
              <a:t>collected </a:t>
            </a:r>
            <a:r>
              <a:rPr dirty="0" sz="1200" spc="-5">
                <a:latin typeface="Calibri"/>
                <a:cs typeface="Calibri"/>
              </a:rPr>
              <a:t>from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survey, set of </a:t>
            </a:r>
            <a:r>
              <a:rPr dirty="0" sz="1200">
                <a:latin typeface="Calibri"/>
                <a:cs typeface="Calibri"/>
              </a:rPr>
              <a:t>actions will </a:t>
            </a:r>
            <a:r>
              <a:rPr dirty="0" sz="1200" spc="-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taken </a:t>
            </a:r>
            <a:r>
              <a:rPr dirty="0" sz="1200" spc="-5">
                <a:latin typeface="Calibri"/>
                <a:cs typeface="Calibri"/>
              </a:rPr>
              <a:t>by </a:t>
            </a:r>
            <a:r>
              <a:rPr dirty="0" sz="1200">
                <a:latin typeface="Calibri"/>
                <a:cs typeface="Calibri"/>
              </a:rPr>
              <a:t>the  </a:t>
            </a:r>
            <a:r>
              <a:rPr dirty="0" sz="1200" spc="-5">
                <a:latin typeface="Calibri"/>
                <a:cs typeface="Calibri"/>
              </a:rPr>
              <a:t>organization </a:t>
            </a:r>
            <a:r>
              <a:rPr dirty="0" sz="1200">
                <a:latin typeface="Calibri"/>
                <a:cs typeface="Calibri"/>
              </a:rPr>
              <a:t>to </a:t>
            </a:r>
            <a:r>
              <a:rPr dirty="0" sz="1200" spc="-5">
                <a:latin typeface="Calibri"/>
                <a:cs typeface="Calibri"/>
              </a:rPr>
              <a:t>further improve </a:t>
            </a:r>
            <a:r>
              <a:rPr dirty="0" sz="1200" b="1">
                <a:latin typeface="Arial"/>
                <a:cs typeface="Arial"/>
              </a:rPr>
              <a:t>Employee Engagement </a:t>
            </a:r>
            <a:r>
              <a:rPr dirty="0" sz="1200">
                <a:latin typeface="Calibri"/>
                <a:cs typeface="Calibri"/>
              </a:rPr>
              <a:t>at the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workplace.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4442" y="743661"/>
            <a:ext cx="52508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Employee Product Advocacy Scores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By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Grade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018976"/>
          <a:ext cx="9106535" cy="104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0"/>
                <a:gridCol w="1062355"/>
                <a:gridCol w="1062355"/>
                <a:gridCol w="1062355"/>
                <a:gridCol w="1062354"/>
                <a:gridCol w="899159"/>
                <a:gridCol w="1120775"/>
                <a:gridCol w="894715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-47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Scores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46.00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28.50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-23.50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737332"/>
            <a:ext cx="9168130" cy="1419225"/>
          </a:xfrm>
          <a:prstGeom prst="rect">
            <a:avLst/>
          </a:prstGeom>
          <a:solidFill>
            <a:srgbClr val="CDD7E4"/>
          </a:solidFill>
        </p:spPr>
        <p:txBody>
          <a:bodyPr wrap="square" lIns="0" tIns="205104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614"/>
              </a:spcBef>
            </a:pPr>
            <a:r>
              <a:rPr dirty="0" sz="3000">
                <a:solidFill>
                  <a:srgbClr val="2F5D95"/>
                </a:solidFill>
                <a:latin typeface="Calibri"/>
                <a:cs typeface="Calibri"/>
              </a:rPr>
              <a:t>Analysis</a:t>
            </a:r>
            <a:r>
              <a:rPr dirty="0" sz="3000" spc="-5">
                <a:solidFill>
                  <a:srgbClr val="2F5D95"/>
                </a:solidFill>
                <a:latin typeface="Calibri"/>
                <a:cs typeface="Calibri"/>
              </a:rPr>
              <a:t> of</a:t>
            </a:r>
            <a:endParaRPr sz="3000">
              <a:latin typeface="Calibri"/>
              <a:cs typeface="Calibri"/>
            </a:endParaRPr>
          </a:p>
          <a:p>
            <a:pPr algn="ctr" marL="7620">
              <a:lnSpc>
                <a:spcPct val="100000"/>
              </a:lnSpc>
              <a:spcBef>
                <a:spcPts val="1235"/>
              </a:spcBef>
            </a:pPr>
            <a:r>
              <a:rPr dirty="0" sz="3000">
                <a:solidFill>
                  <a:srgbClr val="2F5D95"/>
                </a:solidFill>
                <a:latin typeface="Calibri"/>
                <a:cs typeface="Calibri"/>
              </a:rPr>
              <a:t>Pride-Advocacy-Loyalty-Overall</a:t>
            </a:r>
            <a:r>
              <a:rPr dirty="0" sz="3000" spc="-1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2F5D95"/>
                </a:solidFill>
                <a:latin typeface="Calibri"/>
                <a:cs typeface="Calibri"/>
              </a:rPr>
              <a:t>Satisfaction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2251" y="786523"/>
            <a:ext cx="1392555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Key</a:t>
            </a:r>
            <a:r>
              <a:rPr dirty="0" spc="-50"/>
              <a:t> </a:t>
            </a:r>
            <a:r>
              <a:rPr dirty="0"/>
              <a:t>Insights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8828" y="1765871"/>
            <a:ext cx="457834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Pride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3571" y="1790065"/>
            <a:ext cx="63055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Loyalty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6537" y="2576627"/>
            <a:ext cx="3090545" cy="3086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98425" marR="5080" indent="-85725">
              <a:lnSpc>
                <a:spcPts val="1050"/>
              </a:lnSpc>
              <a:spcBef>
                <a:spcPts val="240"/>
              </a:spcBef>
            </a:pPr>
            <a:r>
              <a:rPr dirty="0" sz="950" spc="10">
                <a:latin typeface="Calibri"/>
                <a:cs typeface="Calibri"/>
              </a:rPr>
              <a:t>• </a:t>
            </a:r>
            <a:r>
              <a:rPr dirty="0" sz="950" spc="15">
                <a:latin typeface="Calibri"/>
                <a:cs typeface="Calibri"/>
              </a:rPr>
              <a:t>90% </a:t>
            </a:r>
            <a:r>
              <a:rPr dirty="0" sz="950" spc="10">
                <a:latin typeface="Calibri"/>
                <a:cs typeface="Calibri"/>
              </a:rPr>
              <a:t>of employees are proud of working with the Company  </a:t>
            </a:r>
            <a:r>
              <a:rPr dirty="0" sz="950" spc="15">
                <a:latin typeface="Calibri"/>
                <a:cs typeface="Calibri"/>
              </a:rPr>
              <a:t>Name </a:t>
            </a:r>
            <a:r>
              <a:rPr dirty="0" sz="950" spc="5" b="1">
                <a:latin typeface="Arial"/>
                <a:cs typeface="Arial"/>
              </a:rPr>
              <a:t>. </a:t>
            </a:r>
            <a:r>
              <a:rPr dirty="0" sz="950" spc="5">
                <a:latin typeface="Calibri"/>
                <a:cs typeface="Calibri"/>
              </a:rPr>
              <a:t>This</a:t>
            </a:r>
            <a:r>
              <a:rPr dirty="0" sz="950" spc="-2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isorganization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9286" y="2632151"/>
            <a:ext cx="3107690" cy="3086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98425" marR="5080" indent="-85725">
              <a:lnSpc>
                <a:spcPts val="1050"/>
              </a:lnSpc>
              <a:spcBef>
                <a:spcPts val="240"/>
              </a:spcBef>
            </a:pPr>
            <a:r>
              <a:rPr dirty="0" sz="950" spc="10">
                <a:latin typeface="Calibri"/>
                <a:cs typeface="Calibri"/>
              </a:rPr>
              <a:t>• The </a:t>
            </a:r>
            <a:r>
              <a:rPr dirty="0" sz="950" spc="5">
                <a:latin typeface="Calibri"/>
                <a:cs typeface="Calibri"/>
              </a:rPr>
              <a:t>sense </a:t>
            </a:r>
            <a:r>
              <a:rPr dirty="0" sz="950" spc="10">
                <a:latin typeface="Calibri"/>
                <a:cs typeface="Calibri"/>
              </a:rPr>
              <a:t>of continuing </a:t>
            </a:r>
            <a:r>
              <a:rPr dirty="0" sz="950" spc="5">
                <a:latin typeface="Calibri"/>
                <a:cs typeface="Calibri"/>
              </a:rPr>
              <a:t>in </a:t>
            </a:r>
            <a:r>
              <a:rPr dirty="0" sz="950" spc="10">
                <a:latin typeface="Calibri"/>
                <a:cs typeface="Calibri"/>
              </a:rPr>
              <a:t>the </a:t>
            </a:r>
            <a:r>
              <a:rPr dirty="0" sz="950" spc="5">
                <a:latin typeface="Calibri"/>
                <a:cs typeface="Calibri"/>
              </a:rPr>
              <a:t>organization for next </a:t>
            </a:r>
            <a:r>
              <a:rPr dirty="0" sz="950" spc="15">
                <a:latin typeface="Calibri"/>
                <a:cs typeface="Calibri"/>
              </a:rPr>
              <a:t>2 </a:t>
            </a:r>
            <a:r>
              <a:rPr dirty="0" sz="950" spc="10">
                <a:latin typeface="Calibri"/>
                <a:cs typeface="Calibri"/>
              </a:rPr>
              <a:t>years  </a:t>
            </a:r>
            <a:r>
              <a:rPr dirty="0" sz="950" spc="5">
                <a:latin typeface="Calibri"/>
                <a:cs typeface="Calibri"/>
              </a:rPr>
              <a:t>is highest</a:t>
            </a:r>
            <a:r>
              <a:rPr dirty="0" sz="95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in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8828" y="3609911"/>
            <a:ext cx="84201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Advocacy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3571" y="3693350"/>
            <a:ext cx="1004569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Satisfaction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9286" y="4499623"/>
            <a:ext cx="303530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10">
                <a:latin typeface="Calibri"/>
                <a:cs typeface="Calibri"/>
              </a:rPr>
              <a:t>•</a:t>
            </a:r>
            <a:r>
              <a:rPr dirty="0" sz="950" spc="-60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The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6537" y="4420756"/>
            <a:ext cx="3053715" cy="3086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98425" marR="5080" indent="-85725">
              <a:lnSpc>
                <a:spcPts val="1050"/>
              </a:lnSpc>
              <a:spcBef>
                <a:spcPts val="240"/>
              </a:spcBef>
            </a:pPr>
            <a:r>
              <a:rPr dirty="0" sz="950" spc="10">
                <a:latin typeface="Calibri"/>
                <a:cs typeface="Calibri"/>
              </a:rPr>
              <a:t>• The </a:t>
            </a:r>
            <a:r>
              <a:rPr dirty="0" sz="950" spc="5">
                <a:latin typeface="Calibri"/>
                <a:cs typeface="Calibri"/>
              </a:rPr>
              <a:t>sense </a:t>
            </a:r>
            <a:r>
              <a:rPr dirty="0" sz="950" spc="10">
                <a:latin typeface="Calibri"/>
                <a:cs typeface="Calibri"/>
              </a:rPr>
              <a:t>of </a:t>
            </a:r>
            <a:r>
              <a:rPr dirty="0" sz="950" spc="15">
                <a:latin typeface="Calibri"/>
                <a:cs typeface="Calibri"/>
              </a:rPr>
              <a:t>recommending </a:t>
            </a:r>
            <a:r>
              <a:rPr dirty="0" sz="950" spc="10">
                <a:latin typeface="Calibri"/>
                <a:cs typeface="Calibri"/>
              </a:rPr>
              <a:t>the </a:t>
            </a:r>
            <a:r>
              <a:rPr dirty="0" sz="950" spc="5">
                <a:latin typeface="Calibri"/>
                <a:cs typeface="Calibri"/>
              </a:rPr>
              <a:t>organization </a:t>
            </a:r>
            <a:r>
              <a:rPr dirty="0" sz="950" spc="10">
                <a:latin typeface="Calibri"/>
                <a:cs typeface="Calibri"/>
              </a:rPr>
              <a:t>as a </a:t>
            </a:r>
            <a:r>
              <a:rPr dirty="0" sz="950" spc="5">
                <a:latin typeface="Calibri"/>
                <a:cs typeface="Calibri"/>
              </a:rPr>
              <a:t>place of  </a:t>
            </a:r>
            <a:r>
              <a:rPr dirty="0" sz="950" spc="10">
                <a:latin typeface="Calibri"/>
                <a:cs typeface="Calibri"/>
              </a:rPr>
              <a:t>work, </a:t>
            </a:r>
            <a:r>
              <a:rPr dirty="0" sz="950" spc="5">
                <a:latin typeface="Calibri"/>
                <a:cs typeface="Calibri"/>
              </a:rPr>
              <a:t>is</a:t>
            </a:r>
            <a:r>
              <a:rPr dirty="0" sz="950" spc="-5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highest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675" y="743661"/>
            <a:ext cx="396049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 Business</a:t>
            </a:r>
            <a:r>
              <a:rPr dirty="0" sz="1800" spc="-45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Unit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495226"/>
          <a:ext cx="9106535" cy="34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3010"/>
                <a:gridCol w="1446530"/>
                <a:gridCol w="1862454"/>
                <a:gridCol w="1862454"/>
                <a:gridCol w="1442084"/>
              </a:tblGrid>
              <a:tr h="34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6309" y="743661"/>
            <a:ext cx="370459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55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Department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0575" y="1356614"/>
            <a:ext cx="9168003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6447726"/>
          <a:ext cx="9163685" cy="34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4565"/>
                <a:gridCol w="413384"/>
                <a:gridCol w="580389"/>
                <a:gridCol w="580389"/>
                <a:gridCol w="580389"/>
                <a:gridCol w="580389"/>
                <a:gridCol w="413385"/>
                <a:gridCol w="413385"/>
                <a:gridCol w="413385"/>
                <a:gridCol w="413385"/>
                <a:gridCol w="413385"/>
                <a:gridCol w="580389"/>
                <a:gridCol w="580390"/>
                <a:gridCol w="413384"/>
                <a:gridCol w="413384"/>
                <a:gridCol w="413384"/>
                <a:gridCol w="580390"/>
                <a:gridCol w="408940"/>
              </a:tblGrid>
              <a:tr h="34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56" marR="4756" marB="4756" marT="109531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2303" y="743661"/>
            <a:ext cx="30918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Grade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0575" y="1356614"/>
            <a:ext cx="9168003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6447726"/>
          <a:ext cx="9163685" cy="34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785"/>
                <a:gridCol w="1146175"/>
                <a:gridCol w="1475739"/>
                <a:gridCol w="1146175"/>
                <a:gridCol w="1475740"/>
                <a:gridCol w="1146175"/>
                <a:gridCol w="812165"/>
              </a:tblGrid>
              <a:tr h="34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1338" y="743661"/>
            <a:ext cx="31940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Tenure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0575" y="1356614"/>
            <a:ext cx="9168003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6447726"/>
          <a:ext cx="9163685" cy="34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9805"/>
                <a:gridCol w="1308734"/>
                <a:gridCol w="1684655"/>
                <a:gridCol w="1308734"/>
                <a:gridCol w="932815"/>
                <a:gridCol w="1680210"/>
              </a:tblGrid>
              <a:tr h="34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7188" y="743661"/>
            <a:ext cx="286194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495226"/>
          <a:ext cx="9106535" cy="34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3010"/>
                <a:gridCol w="1446530"/>
                <a:gridCol w="1446529"/>
                <a:gridCol w="1862454"/>
                <a:gridCol w="1858009"/>
              </a:tblGrid>
              <a:tr h="34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4849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7188" y="743661"/>
            <a:ext cx="286194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0575" y="5495226"/>
            <a:ext cx="3665220" cy="343535"/>
          </a:xfrm>
          <a:custGeom>
            <a:avLst/>
            <a:gdLst/>
            <a:ahLst/>
            <a:cxnLst/>
            <a:rect l="l" t="t" r="r" b="b"/>
            <a:pathLst>
              <a:path w="3665220" h="343535">
                <a:moveTo>
                  <a:pt x="0" y="343509"/>
                </a:moveTo>
                <a:lnTo>
                  <a:pt x="3665220" y="343509"/>
                </a:lnTo>
                <a:lnTo>
                  <a:pt x="3665220" y="0"/>
                </a:lnTo>
                <a:lnTo>
                  <a:pt x="0" y="0"/>
                </a:lnTo>
                <a:lnTo>
                  <a:pt x="0" y="34350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95702" y="5587784"/>
            <a:ext cx="2679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65320" y="5495226"/>
            <a:ext cx="2711450" cy="343535"/>
          </a:xfrm>
          <a:custGeom>
            <a:avLst/>
            <a:gdLst/>
            <a:ahLst/>
            <a:cxnLst/>
            <a:rect l="l" t="t" r="r" b="b"/>
            <a:pathLst>
              <a:path w="2711450" h="343535">
                <a:moveTo>
                  <a:pt x="0" y="343509"/>
                </a:moveTo>
                <a:lnTo>
                  <a:pt x="2710903" y="343509"/>
                </a:lnTo>
                <a:lnTo>
                  <a:pt x="2710903" y="0"/>
                </a:lnTo>
                <a:lnTo>
                  <a:pt x="0" y="0"/>
                </a:lnTo>
                <a:lnTo>
                  <a:pt x="0" y="343509"/>
                </a:lnTo>
                <a:close/>
              </a:path>
            </a:pathLst>
          </a:custGeom>
          <a:solidFill>
            <a:srgbClr val="DFF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16981" y="5587784"/>
            <a:ext cx="2159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260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85761" y="5495226"/>
            <a:ext cx="2711450" cy="343535"/>
          </a:xfrm>
          <a:custGeom>
            <a:avLst/>
            <a:gdLst/>
            <a:ahLst/>
            <a:cxnLst/>
            <a:rect l="l" t="t" r="r" b="b"/>
            <a:pathLst>
              <a:path w="2711450" h="343535">
                <a:moveTo>
                  <a:pt x="0" y="343509"/>
                </a:moveTo>
                <a:lnTo>
                  <a:pt x="2710903" y="343509"/>
                </a:lnTo>
                <a:lnTo>
                  <a:pt x="2710903" y="0"/>
                </a:lnTo>
                <a:lnTo>
                  <a:pt x="0" y="0"/>
                </a:lnTo>
                <a:lnTo>
                  <a:pt x="0" y="343509"/>
                </a:lnTo>
                <a:close/>
              </a:path>
            </a:pathLst>
          </a:custGeom>
          <a:solidFill>
            <a:srgbClr val="DFF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37422" y="5587784"/>
            <a:ext cx="2159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117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8814" y="743661"/>
            <a:ext cx="33591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Top 5 and Bottom 5</a:t>
            </a:r>
            <a:r>
              <a:rPr dirty="0" sz="1800" spc="-10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Questions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9625" y="1375664"/>
          <a:ext cx="9072880" cy="4187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7120"/>
                <a:gridCol w="2272665"/>
                <a:gridCol w="1363344"/>
                <a:gridCol w="908684"/>
                <a:gridCol w="899159"/>
              </a:tblGrid>
              <a:tr h="586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Question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Dimension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436880" indent="71755">
                        <a:lnSpc>
                          <a:spcPct val="101800"/>
                        </a:lnSpc>
                        <a:spcBef>
                          <a:spcPts val="75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Avg.  Rating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(Rating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4/5)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0815" marR="196215">
                        <a:lnSpc>
                          <a:spcPct val="101800"/>
                        </a:lnSpc>
                        <a:spcBef>
                          <a:spcPts val="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(Rating  1/2/3)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 feel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proud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be a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part of Eurofins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Advinus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Pride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4.29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94%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</a:tr>
              <a:tr h="414794">
                <a:tc>
                  <a:txBody>
                    <a:bodyPr/>
                    <a:lstStyle/>
                    <a:p>
                      <a:pPr marL="9525" marR="429895">
                        <a:lnSpc>
                          <a:spcPct val="102600"/>
                        </a:lnSpc>
                        <a:spcBef>
                          <a:spcPts val="48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Integrity of data that I generate is critical for the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success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of the 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organization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Leadership of Business</a:t>
                      </a:r>
                      <a:r>
                        <a:rPr dirty="0" sz="12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Ethics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4.33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95%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</a:tr>
              <a:tr h="405269">
                <a:tc>
                  <a:txBody>
                    <a:bodyPr/>
                    <a:lstStyle/>
                    <a:p>
                      <a:pPr marL="9525" marR="44450">
                        <a:lnSpc>
                          <a:spcPct val="102600"/>
                        </a:lnSpc>
                        <a:spcBef>
                          <a:spcPts val="480"/>
                        </a:spcBef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organization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has made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available policies related to ethics/code of 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conduct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employees and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provided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training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Leadership of Business</a:t>
                      </a:r>
                      <a:r>
                        <a:rPr dirty="0" sz="12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Ethics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4.19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95%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</a:tr>
              <a:tr h="95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586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Question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Dimension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436880" indent="71755">
                        <a:lnSpc>
                          <a:spcPct val="101800"/>
                        </a:lnSpc>
                        <a:spcBef>
                          <a:spcPts val="75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Avg.  Rating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(Rating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4/5)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0815" marR="196215">
                        <a:lnSpc>
                          <a:spcPct val="101699"/>
                        </a:lnSpc>
                        <a:spcBef>
                          <a:spcPts val="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(Rating  1/2/3)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My successes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are recognized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by my manager and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co-workers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Managing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Performance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3.78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73%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High performance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is adequately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rewarded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at Eurofins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Advinus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Managing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Performance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3.54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61%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</a:tr>
              <a:tr h="414794">
                <a:tc>
                  <a:txBody>
                    <a:bodyPr/>
                    <a:lstStyle/>
                    <a:p>
                      <a:pPr marL="9525" marR="134620">
                        <a:lnSpc>
                          <a:spcPct val="102600"/>
                        </a:lnSpc>
                        <a:spcBef>
                          <a:spcPts val="48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Eurofins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Advinus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committed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 providing high-quality service to its 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customers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Focus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70%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</a:tr>
              <a:tr h="414794">
                <a:tc>
                  <a:txBody>
                    <a:bodyPr/>
                    <a:lstStyle/>
                    <a:p>
                      <a:pPr marL="9525" marR="545465">
                        <a:lnSpc>
                          <a:spcPct val="102600"/>
                        </a:lnSpc>
                        <a:spcBef>
                          <a:spcPts val="48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 believe that I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have adequate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opportunities for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growth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my 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organization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Growth &amp;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Development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72%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</a:tr>
              <a:tr h="30990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am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satisfied with the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speed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of decision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making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in Eurofins</a:t>
                      </a:r>
                      <a:r>
                        <a:rPr dirty="0" sz="900" spc="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Advinus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Leadership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73%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6278" y="1446972"/>
            <a:ext cx="7817486" cy="2638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0694" y="749376"/>
            <a:ext cx="7523480" cy="58166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Approach taken </a:t>
            </a:r>
            <a:r>
              <a:rPr dirty="0"/>
              <a:t>for </a:t>
            </a:r>
            <a:r>
              <a:rPr dirty="0" spc="5"/>
              <a:t>Eurofins Advinus Employee Engagement</a:t>
            </a:r>
            <a:r>
              <a:rPr dirty="0" spc="-80"/>
              <a:t> </a:t>
            </a:r>
            <a:r>
              <a:rPr dirty="0" spc="5"/>
              <a:t>Survey  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0944" y="1726743"/>
            <a:ext cx="1355725" cy="3740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250"/>
              </a:spcBef>
            </a:pPr>
            <a:r>
              <a:rPr dirty="0" sz="1200" b="1">
                <a:latin typeface="Arial"/>
                <a:cs typeface="Arial"/>
              </a:rPr>
              <a:t>Survey Analysis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&amp;  Presentation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7567" y="2209571"/>
            <a:ext cx="1118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Survey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Launch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811" y="2210232"/>
            <a:ext cx="796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AE50"/>
                </a:solidFill>
                <a:latin typeface="Arial"/>
                <a:cs typeface="Arial"/>
              </a:rPr>
              <a:t>We are</a:t>
            </a:r>
            <a:r>
              <a:rPr dirty="0" sz="1200" spc="-90" b="1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AE50"/>
                </a:solidFill>
                <a:latin typeface="Arial"/>
                <a:cs typeface="Arial"/>
              </a:rPr>
              <a:t>ere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4000" y="2716873"/>
            <a:ext cx="1050290" cy="37465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250"/>
              </a:spcBef>
            </a:pPr>
            <a:r>
              <a:rPr dirty="0" sz="1200" b="1">
                <a:latin typeface="Arial"/>
                <a:cs typeface="Arial"/>
              </a:rPr>
              <a:t>Customized  Questionnaire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0714" y="2501290"/>
            <a:ext cx="1461770" cy="8502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ct val="87500"/>
              </a:lnSpc>
              <a:spcBef>
                <a:spcPts val="290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Before launch of the 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survey,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there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was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a  communication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shared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with the employees  about the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survey.</a:t>
            </a:r>
            <a:r>
              <a:rPr dirty="0" sz="1200" spc="-2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0714" y="3301670"/>
            <a:ext cx="139319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4515" algn="l"/>
                <a:tab pos="1136015" algn="l"/>
              </a:tabLst>
            </a:pP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onlin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e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	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surve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	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was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0714" y="3461690"/>
            <a:ext cx="1489075" cy="3714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290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launched on</a:t>
            </a:r>
            <a:r>
              <a:rPr dirty="0" sz="1200" spc="-85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November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18,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2770" y="3223184"/>
            <a:ext cx="1381125" cy="85026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just" marL="12700" marR="5080">
              <a:lnSpc>
                <a:spcPct val="85200"/>
              </a:lnSpc>
              <a:spcBef>
                <a:spcPts val="320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Basis the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discussions,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customized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questions  </a:t>
            </a:r>
            <a:r>
              <a:rPr dirty="0" sz="1050" spc="5">
                <a:solidFill>
                  <a:srgbClr val="505050"/>
                </a:solidFill>
                <a:latin typeface="Calibri"/>
                <a:cs typeface="Calibri"/>
              </a:rPr>
              <a:t>were recommended</a:t>
            </a:r>
            <a:r>
              <a:rPr dirty="0" sz="1050" spc="-4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505050"/>
                </a:solidFill>
                <a:latin typeface="Calibri"/>
                <a:cs typeface="Calibri"/>
              </a:rPr>
              <a:t>by</a:t>
            </a:r>
            <a:endParaRPr sz="1050">
              <a:latin typeface="Calibri"/>
              <a:cs typeface="Calibri"/>
            </a:endParaRPr>
          </a:p>
          <a:p>
            <a:pPr algn="just" marL="12700" marR="80645">
              <a:lnSpc>
                <a:spcPts val="1260"/>
              </a:lnSpc>
              <a:spcBef>
                <a:spcPts val="240"/>
              </a:spcBef>
            </a:pP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PB and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signed-off by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Advinus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0694" y="3081148"/>
            <a:ext cx="1656714" cy="201739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200" b="1">
                <a:latin typeface="Arial"/>
                <a:cs typeface="Arial"/>
              </a:rPr>
              <a:t>Discovery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Discussion</a:t>
            </a:r>
            <a:endParaRPr sz="1200">
              <a:latin typeface="Arial"/>
              <a:cs typeface="Arial"/>
            </a:endParaRPr>
          </a:p>
          <a:p>
            <a:pPr marL="43180" marR="132715">
              <a:lnSpc>
                <a:spcPct val="86000"/>
              </a:lnSpc>
              <a:spcBef>
                <a:spcPts val="940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There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were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Leadership  discussions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done by PB,  with Top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Management  </a:t>
            </a:r>
            <a:r>
              <a:rPr dirty="0" sz="1050" spc="5">
                <a:solidFill>
                  <a:srgbClr val="505050"/>
                </a:solidFill>
                <a:latin typeface="Calibri"/>
                <a:cs typeface="Calibri"/>
              </a:rPr>
              <a:t>and</a:t>
            </a:r>
            <a:r>
              <a:rPr dirty="0" sz="1050" spc="-5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05050"/>
                </a:solidFill>
                <a:latin typeface="Calibri"/>
                <a:cs typeface="Calibri"/>
              </a:rPr>
              <a:t>BU/Functional</a:t>
            </a:r>
            <a:endParaRPr sz="1050">
              <a:latin typeface="Calibri"/>
              <a:cs typeface="Calibri"/>
            </a:endParaRPr>
          </a:p>
          <a:p>
            <a:pPr marL="43180" marR="5080">
              <a:lnSpc>
                <a:spcPts val="1260"/>
              </a:lnSpc>
              <a:spcBef>
                <a:spcPts val="235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Heads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and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FGD’s with  employees at the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4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levels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in the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organization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across 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functions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understand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typical areas that can be 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surveyed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6270" y="743661"/>
            <a:ext cx="444563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Q1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Q6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44635" cy="4461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3657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5565" marR="58419" indent="-3746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Advinus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feel proud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part of Eurofins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Pride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56.23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37.67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93.90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09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22542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Q2) I will recommend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 as a great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place</a:t>
                      </a:r>
                      <a:r>
                        <a:rPr dirty="0" sz="105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 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Advocacy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59.42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28.65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2565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Two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years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from now,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see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myself continuing to</a:t>
                      </a:r>
                      <a:r>
                        <a:rPr dirty="0" sz="105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for Eurofins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Loyalty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22.28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50.40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23.34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73.74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26.26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8036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Q4) I am extremely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satisfied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 as a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place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245745" indent="12065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Overall  Satisfaction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13.53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61.01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81.96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18.04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41910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Q5)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access to all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necessary facilities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work  effectively at my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office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64.46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17.24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81.70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18.30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06">
                <a:tc>
                  <a:txBody>
                    <a:bodyPr/>
                    <a:lstStyle/>
                    <a:p>
                      <a:pPr marL="53975" marR="36957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Q6)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 ensures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healthy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safe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working 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65.78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22.81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88.59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11.41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2452" y="743661"/>
            <a:ext cx="457327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Q7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Q12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44635" cy="467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3657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5565" marR="58419" indent="-3746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Advinus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9652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Q7)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feel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encouraged to come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up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better</a:t>
                      </a:r>
                      <a:r>
                        <a:rPr dirty="0" sz="105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ways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doing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things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11.67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64.99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18.30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26162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Q8) My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successes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are recognized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manager and</a:t>
                      </a:r>
                      <a:r>
                        <a:rPr dirty="0" sz="105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co-  workers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7645" indent="819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17.77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56.50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72.94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3.78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2216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Q9)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High performance is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adequately rewarded 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7645" indent="819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11.67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24.67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52.52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61.27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38.73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3.54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7677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Q10) My manager gives me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feedback on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</a:t>
                      </a:r>
                      <a:r>
                        <a:rPr dirty="0" sz="105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job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7645" indent="819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61.01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81.17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18.83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3020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Q11) I am given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necessary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authority to carry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out</a:t>
                      </a:r>
                      <a:r>
                        <a:rPr dirty="0" sz="105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 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effectively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7645" indent="819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7.69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67.90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21.22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89.12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10.88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06">
                <a:tc>
                  <a:txBody>
                    <a:bodyPr/>
                    <a:lstStyle/>
                    <a:p>
                      <a:pPr marL="53975" marR="30416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Q12)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There is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good teamwork and cooperation</a:t>
                      </a:r>
                      <a:r>
                        <a:rPr dirty="0" sz="105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between  departments/teams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58.09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79.05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635" y="743661"/>
            <a:ext cx="470154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Q13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Q18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44635" cy="467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3657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5565" marR="58419" indent="-3746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Advinus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Q13) My team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helps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operate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 my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best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12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9.28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63.40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24.40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87.80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12.20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09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90816">
                <a:tc>
                  <a:txBody>
                    <a:bodyPr/>
                    <a:lstStyle/>
                    <a:p>
                      <a:pPr marL="53975" marR="25019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Q14)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believe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the transition to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new ownership  (Eurofins) has brought higher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growth and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better business  opportunities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16129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63.40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19.63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83.02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407034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Q15)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There is no negative impact on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work with the  transition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ownership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612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10.08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65.78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21.22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87.00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410209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Q16) I am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happy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 the transition 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5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ownership  (Eurofins)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612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18.57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58.09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78.25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21.75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416559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Q17)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committed 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providing high-  quality service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its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customers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27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19.36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7.96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52.79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17.51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3.41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06">
                <a:tc>
                  <a:txBody>
                    <a:bodyPr/>
                    <a:lstStyle/>
                    <a:p>
                      <a:pPr marL="53975" marR="8953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Q18) My manager communicates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organization's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goals</a:t>
                      </a:r>
                      <a:r>
                        <a:rPr dirty="0" sz="105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 me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612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62.86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83.02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635" y="743661"/>
            <a:ext cx="470154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Q19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Q24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44635" cy="4461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3657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5565" marR="58419" indent="-3746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Advinus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Q19) My manager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listens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my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ideas, opinions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concerns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763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58.89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23.08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81.96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18.04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09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1938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Q20)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believe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leadership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communicates</a:t>
                      </a:r>
                      <a:r>
                        <a:rPr dirty="0" sz="105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effectively  with the rest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5.04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27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15.92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66.31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12.47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78.78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21.22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2827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Q21) My manager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supports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growth and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 in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current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role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93040" indent="10033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&amp;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27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12.73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57.56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22.81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80.37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19.63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1811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Q22) 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Advinus,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received adequate</a:t>
                      </a:r>
                      <a:r>
                        <a:rPr dirty="0" sz="105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training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necessary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do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job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well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93040" indent="10033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&amp;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6.63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27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14.59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63.13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14.85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77.98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22.02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492759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Q23)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believe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adequate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opportunities for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growth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93040" indent="10033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&amp;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5.04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27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10.08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72.41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27.59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3.73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Q24) My manager coaches me 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build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skills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93040" indent="10033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&amp;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6.63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27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58.89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18.04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76.92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23.08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635" y="743661"/>
            <a:ext cx="470154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Q25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Q30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44635" cy="4891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3657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5565" marR="58419" indent="-3746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Advinus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7208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Q25)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The organization has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mechanism to report any actual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 possible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ethical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violations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1765" indent="406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1.86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7.96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69.76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90.19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90816">
                <a:tc>
                  <a:txBody>
                    <a:bodyPr/>
                    <a:lstStyle/>
                    <a:p>
                      <a:pPr marL="53975" marR="30543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Q26)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strongly believe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encourages  everyone to comply with the ethical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practices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organizational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policies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1290" marR="151765" indent="40640">
                        <a:lnSpc>
                          <a:spcPct val="134300"/>
                        </a:lnSpc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69.23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24.67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93.90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44259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Q27) Integrity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data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I generate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critical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success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1765" indent="406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54.11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40.58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94.69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5.31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8064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Q28)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The organization has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made available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policies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related to  ethics/code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conduct to employees and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provided</a:t>
                      </a:r>
                      <a:r>
                        <a:rPr dirty="0" sz="105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training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1765" indent="406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68.44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26.26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94.69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5.31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4.19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06">
                <a:tc>
                  <a:txBody>
                    <a:bodyPr/>
                    <a:lstStyle/>
                    <a:p>
                      <a:pPr marL="53975" marR="11811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Q29) In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past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2 years, there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has been positive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changes at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1.86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19.10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53.05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21.22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74.27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25.73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3083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Q30)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have full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confidence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in our leaders’ decisions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direction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1.33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17.51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60.21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18.83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79.05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635" y="743661"/>
            <a:ext cx="470154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Q31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Q36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44635" cy="2157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3657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5565" marR="58419" indent="-3746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Advinus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Q31)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feel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connected with the vision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1.86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763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10.34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70.29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16.98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87.27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12.73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09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2702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Q32) I am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satisfied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speed of decision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making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in  Eurofins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Advinus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0.27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27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22.55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13.00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73.47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26.53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409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330118"/>
            <a:ext cx="9168130" cy="805180"/>
          </a:xfrm>
          <a:prstGeom prst="rect"/>
          <a:solidFill>
            <a:srgbClr val="CDD7E4"/>
          </a:solidFill>
        </p:spPr>
        <p:txBody>
          <a:bodyPr wrap="square" lIns="0" tIns="205104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614"/>
              </a:spcBef>
            </a:pP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Advinus Workplace</a:t>
            </a:r>
            <a:r>
              <a:rPr dirty="0" sz="3000" spc="-10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Dimensions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Business </a:t>
            </a:r>
            <a:r>
              <a:rPr dirty="0"/>
              <a:t>Unit - Overall  </a:t>
            </a:r>
            <a:r>
              <a:rPr dirty="0" spc="5"/>
              <a:t>(N =</a:t>
            </a:r>
            <a:r>
              <a:rPr dirty="0" spc="-20"/>
              <a:t> </a:t>
            </a:r>
            <a:r>
              <a:rPr dirty="0" spc="5"/>
              <a:t>377)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3327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203834"/>
                <a:gridCol w="111760"/>
                <a:gridCol w="57150"/>
                <a:gridCol w="517525"/>
                <a:gridCol w="88900"/>
                <a:gridCol w="53340"/>
                <a:gridCol w="67310"/>
                <a:gridCol w="205104"/>
                <a:gridCol w="86359"/>
                <a:gridCol w="136524"/>
                <a:gridCol w="196850"/>
                <a:gridCol w="2740025"/>
                <a:gridCol w="379095"/>
                <a:gridCol w="217804"/>
                <a:gridCol w="90804"/>
                <a:gridCol w="981075"/>
              </a:tblGrid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marR="22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176593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603" y="743661"/>
            <a:ext cx="346011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Business </a:t>
            </a:r>
            <a:r>
              <a:rPr dirty="0"/>
              <a:t>Unit </a:t>
            </a:r>
            <a:r>
              <a:rPr dirty="0" spc="5"/>
              <a:t>1 </a:t>
            </a:r>
            <a:r>
              <a:rPr dirty="0"/>
              <a:t>-</a:t>
            </a:r>
            <a:r>
              <a:rPr dirty="0" spc="-95"/>
              <a:t> </a:t>
            </a:r>
            <a:r>
              <a:rPr dirty="0" spc="5"/>
              <a:t>Agrosciences  (N =</a:t>
            </a:r>
            <a:r>
              <a:rPr dirty="0" spc="-15"/>
              <a:t> </a:t>
            </a:r>
            <a:r>
              <a:rPr dirty="0"/>
              <a:t>79)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2398903"/>
            <a:ext cx="262890" cy="209550"/>
          </a:xfrm>
          <a:custGeom>
            <a:avLst/>
            <a:gdLst/>
            <a:ahLst/>
            <a:cxnLst/>
            <a:rect l="l" t="t" r="r" b="b"/>
            <a:pathLst>
              <a:path w="262889" h="209550">
                <a:moveTo>
                  <a:pt x="0" y="209550"/>
                </a:moveTo>
                <a:lnTo>
                  <a:pt x="262547" y="209550"/>
                </a:lnTo>
                <a:lnTo>
                  <a:pt x="26254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6241" y="2398903"/>
            <a:ext cx="504190" cy="209550"/>
          </a:xfrm>
          <a:custGeom>
            <a:avLst/>
            <a:gdLst/>
            <a:ahLst/>
            <a:cxnLst/>
            <a:rect l="l" t="t" r="r" b="b"/>
            <a:pathLst>
              <a:path w="504189" h="209550">
                <a:moveTo>
                  <a:pt x="0" y="209550"/>
                </a:moveTo>
                <a:lnTo>
                  <a:pt x="504101" y="209550"/>
                </a:lnTo>
                <a:lnTo>
                  <a:pt x="50410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79392" y="2398903"/>
            <a:ext cx="4567555" cy="209550"/>
          </a:xfrm>
          <a:custGeom>
            <a:avLst/>
            <a:gdLst/>
            <a:ahLst/>
            <a:cxnLst/>
            <a:rect l="l" t="t" r="r" b="b"/>
            <a:pathLst>
              <a:path w="4567555" h="209550">
                <a:moveTo>
                  <a:pt x="0" y="209550"/>
                </a:moveTo>
                <a:lnTo>
                  <a:pt x="4567262" y="209550"/>
                </a:lnTo>
                <a:lnTo>
                  <a:pt x="456726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65705" y="2398903"/>
            <a:ext cx="768985" cy="209550"/>
          </a:xfrm>
          <a:custGeom>
            <a:avLst/>
            <a:gdLst/>
            <a:ahLst/>
            <a:cxnLst/>
            <a:rect l="l" t="t" r="r" b="b"/>
            <a:pathLst>
              <a:path w="768984" h="209550">
                <a:moveTo>
                  <a:pt x="0" y="209550"/>
                </a:moveTo>
                <a:lnTo>
                  <a:pt x="768743" y="209550"/>
                </a:lnTo>
                <a:lnTo>
                  <a:pt x="7687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6856" y="2741803"/>
            <a:ext cx="222885" cy="209550"/>
          </a:xfrm>
          <a:custGeom>
            <a:avLst/>
            <a:gdLst/>
            <a:ahLst/>
            <a:cxnLst/>
            <a:rect l="l" t="t" r="r" b="b"/>
            <a:pathLst>
              <a:path w="222885" h="209550">
                <a:moveTo>
                  <a:pt x="0" y="209550"/>
                </a:moveTo>
                <a:lnTo>
                  <a:pt x="222504" y="209550"/>
                </a:lnTo>
                <a:lnTo>
                  <a:pt x="2225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38410" y="2741803"/>
            <a:ext cx="625475" cy="209550"/>
          </a:xfrm>
          <a:custGeom>
            <a:avLst/>
            <a:gdLst/>
            <a:ahLst/>
            <a:cxnLst/>
            <a:rect l="l" t="t" r="r" b="b"/>
            <a:pathLst>
              <a:path w="625475" h="209550">
                <a:moveTo>
                  <a:pt x="0" y="209550"/>
                </a:moveTo>
                <a:lnTo>
                  <a:pt x="624878" y="209550"/>
                </a:lnTo>
                <a:lnTo>
                  <a:pt x="62487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82339" y="2741803"/>
            <a:ext cx="4728210" cy="209550"/>
          </a:xfrm>
          <a:custGeom>
            <a:avLst/>
            <a:gdLst/>
            <a:ahLst/>
            <a:cxnLst/>
            <a:rect l="l" t="t" r="r" b="b"/>
            <a:pathLst>
              <a:path w="4728209" h="209550">
                <a:moveTo>
                  <a:pt x="0" y="209550"/>
                </a:moveTo>
                <a:lnTo>
                  <a:pt x="4728095" y="209550"/>
                </a:lnTo>
                <a:lnTo>
                  <a:pt x="47280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729484" y="2741803"/>
            <a:ext cx="705485" cy="209550"/>
          </a:xfrm>
          <a:custGeom>
            <a:avLst/>
            <a:gdLst/>
            <a:ahLst/>
            <a:cxnLst/>
            <a:rect l="l" t="t" r="r" b="b"/>
            <a:pathLst>
              <a:path w="705484" h="209550">
                <a:moveTo>
                  <a:pt x="0" y="209550"/>
                </a:moveTo>
                <a:lnTo>
                  <a:pt x="704976" y="209550"/>
                </a:lnTo>
                <a:lnTo>
                  <a:pt x="7049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06365" y="4113403"/>
            <a:ext cx="222885" cy="209550"/>
          </a:xfrm>
          <a:custGeom>
            <a:avLst/>
            <a:gdLst/>
            <a:ahLst/>
            <a:cxnLst/>
            <a:rect l="l" t="t" r="r" b="b"/>
            <a:pathLst>
              <a:path w="222885" h="209550">
                <a:moveTo>
                  <a:pt x="0" y="209550"/>
                </a:moveTo>
                <a:lnTo>
                  <a:pt x="222503" y="209550"/>
                </a:lnTo>
                <a:lnTo>
                  <a:pt x="22250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47920" y="4113403"/>
            <a:ext cx="3601720" cy="209550"/>
          </a:xfrm>
          <a:custGeom>
            <a:avLst/>
            <a:gdLst/>
            <a:ahLst/>
            <a:cxnLst/>
            <a:rect l="l" t="t" r="r" b="b"/>
            <a:pathLst>
              <a:path w="3601720" h="209550">
                <a:moveTo>
                  <a:pt x="0" y="209550"/>
                </a:moveTo>
                <a:lnTo>
                  <a:pt x="3601694" y="209550"/>
                </a:lnTo>
                <a:lnTo>
                  <a:pt x="360169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68664" y="4113403"/>
            <a:ext cx="866140" cy="209550"/>
          </a:xfrm>
          <a:custGeom>
            <a:avLst/>
            <a:gdLst/>
            <a:ahLst/>
            <a:cxnLst/>
            <a:rect l="l" t="t" r="r" b="b"/>
            <a:pathLst>
              <a:path w="866140" h="209550">
                <a:moveTo>
                  <a:pt x="0" y="209550"/>
                </a:moveTo>
                <a:lnTo>
                  <a:pt x="865797" y="209550"/>
                </a:lnTo>
                <a:lnTo>
                  <a:pt x="86579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6856" y="5485003"/>
            <a:ext cx="182245" cy="209550"/>
          </a:xfrm>
          <a:custGeom>
            <a:avLst/>
            <a:gdLst/>
            <a:ahLst/>
            <a:cxnLst/>
            <a:rect l="l" t="t" r="r" b="b"/>
            <a:pathLst>
              <a:path w="182245" h="209550">
                <a:moveTo>
                  <a:pt x="0" y="209550"/>
                </a:moveTo>
                <a:lnTo>
                  <a:pt x="181838" y="209550"/>
                </a:lnTo>
                <a:lnTo>
                  <a:pt x="18183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297758" y="5485003"/>
          <a:ext cx="613727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40"/>
                <a:gridCol w="1026160"/>
                <a:gridCol w="4345305"/>
                <a:gridCol w="43307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177164"/>
                <a:gridCol w="83184"/>
                <a:gridCol w="80645"/>
                <a:gridCol w="93345"/>
                <a:gridCol w="410845"/>
                <a:gridCol w="130175"/>
                <a:gridCol w="247650"/>
                <a:gridCol w="194309"/>
                <a:gridCol w="3823335"/>
                <a:gridCol w="62864"/>
                <a:gridCol w="66675"/>
                <a:gridCol w="131445"/>
                <a:gridCol w="657860"/>
              </a:tblGrid>
              <a:tr h="7429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664845" algn="l"/>
                          <a:tab pos="3190875" algn="l"/>
                          <a:tab pos="58775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 </a:t>
                      </a:r>
                      <a:r>
                        <a:rPr dirty="0" sz="9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	8%	72%	15%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478790" algn="l"/>
                          <a:tab pos="3174365" algn="l"/>
                          <a:tab pos="590994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10%	75%	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tabLst>
                          <a:tab pos="1962150" algn="l"/>
                          <a:tab pos="421513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57%	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00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tabLst>
                          <a:tab pos="316230" algn="l"/>
                          <a:tab pos="970915" algn="l"/>
                          <a:tab pos="3656965" algn="l"/>
                          <a:tab pos="607949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5%	16%	68%	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0500" y="743661"/>
            <a:ext cx="32296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Business </a:t>
            </a:r>
            <a:r>
              <a:rPr dirty="0"/>
              <a:t>Unit </a:t>
            </a:r>
            <a:r>
              <a:rPr dirty="0" spc="5"/>
              <a:t>2 </a:t>
            </a:r>
            <a:r>
              <a:rPr dirty="0"/>
              <a:t>- </a:t>
            </a:r>
            <a:r>
              <a:rPr dirty="0" spc="5"/>
              <a:t>Bio</a:t>
            </a:r>
            <a:r>
              <a:rPr dirty="0" spc="-90"/>
              <a:t> </a:t>
            </a:r>
            <a:r>
              <a:rPr dirty="0" spc="5"/>
              <a:t>Pharma  (N =</a:t>
            </a:r>
            <a:r>
              <a:rPr dirty="0" spc="-15"/>
              <a:t> </a:t>
            </a:r>
            <a:r>
              <a:rPr dirty="0" spc="5"/>
              <a:t>128)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1637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09412" y="4113403"/>
            <a:ext cx="3010535" cy="209550"/>
          </a:xfrm>
          <a:custGeom>
            <a:avLst/>
            <a:gdLst/>
            <a:ahLst/>
            <a:cxnLst/>
            <a:rect l="l" t="t" r="r" b="b"/>
            <a:pathLst>
              <a:path w="3010534" h="209550">
                <a:moveTo>
                  <a:pt x="0" y="209550"/>
                </a:moveTo>
                <a:lnTo>
                  <a:pt x="3010217" y="209550"/>
                </a:lnTo>
                <a:lnTo>
                  <a:pt x="30102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38679" y="4113403"/>
            <a:ext cx="895985" cy="209550"/>
          </a:xfrm>
          <a:custGeom>
            <a:avLst/>
            <a:gdLst/>
            <a:ahLst/>
            <a:cxnLst/>
            <a:rect l="l" t="t" r="r" b="b"/>
            <a:pathLst>
              <a:path w="895984" h="209550">
                <a:moveTo>
                  <a:pt x="0" y="209550"/>
                </a:moveTo>
                <a:lnTo>
                  <a:pt x="895769" y="209550"/>
                </a:lnTo>
                <a:lnTo>
                  <a:pt x="89576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6856" y="5485003"/>
            <a:ext cx="180340" cy="209550"/>
          </a:xfrm>
          <a:custGeom>
            <a:avLst/>
            <a:gdLst/>
            <a:ahLst/>
            <a:cxnLst/>
            <a:rect l="l" t="t" r="r" b="b"/>
            <a:pathLst>
              <a:path w="180339" h="209550">
                <a:moveTo>
                  <a:pt x="0" y="209550"/>
                </a:moveTo>
                <a:lnTo>
                  <a:pt x="180276" y="209550"/>
                </a:lnTo>
                <a:lnTo>
                  <a:pt x="1802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96183" y="5485003"/>
            <a:ext cx="1212850" cy="209550"/>
          </a:xfrm>
          <a:custGeom>
            <a:avLst/>
            <a:gdLst/>
            <a:ahLst/>
            <a:cxnLst/>
            <a:rect l="l" t="t" r="r" b="b"/>
            <a:pathLst>
              <a:path w="1212850" h="209550">
                <a:moveTo>
                  <a:pt x="0" y="209550"/>
                </a:moveTo>
                <a:lnTo>
                  <a:pt x="1212545" y="209550"/>
                </a:lnTo>
                <a:lnTo>
                  <a:pt x="121254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27778" y="5485003"/>
            <a:ext cx="3576320" cy="209550"/>
          </a:xfrm>
          <a:custGeom>
            <a:avLst/>
            <a:gdLst/>
            <a:ahLst/>
            <a:cxnLst/>
            <a:rect l="l" t="t" r="r" b="b"/>
            <a:pathLst>
              <a:path w="3576320" h="209550">
                <a:moveTo>
                  <a:pt x="0" y="209550"/>
                </a:moveTo>
                <a:lnTo>
                  <a:pt x="3575748" y="209550"/>
                </a:lnTo>
                <a:lnTo>
                  <a:pt x="357574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22577" y="5485003"/>
            <a:ext cx="1311910" cy="209550"/>
          </a:xfrm>
          <a:custGeom>
            <a:avLst/>
            <a:gdLst/>
            <a:ahLst/>
            <a:cxnLst/>
            <a:rect l="l" t="t" r="r" b="b"/>
            <a:pathLst>
              <a:path w="1311909" h="209550">
                <a:moveTo>
                  <a:pt x="0" y="209550"/>
                </a:moveTo>
                <a:lnTo>
                  <a:pt x="1311884" y="209550"/>
                </a:lnTo>
                <a:lnTo>
                  <a:pt x="131188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68281" y="2394140"/>
          <a:ext cx="6376035" cy="33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177164"/>
                <a:gridCol w="109220"/>
                <a:gridCol w="84454"/>
                <a:gridCol w="73025"/>
                <a:gridCol w="499745"/>
                <a:gridCol w="94615"/>
                <a:gridCol w="64770"/>
                <a:gridCol w="106044"/>
                <a:gridCol w="73025"/>
                <a:gridCol w="158115"/>
                <a:gridCol w="125094"/>
                <a:gridCol w="469900"/>
                <a:gridCol w="535305"/>
                <a:gridCol w="815339"/>
                <a:gridCol w="1040764"/>
                <a:gridCol w="375285"/>
                <a:gridCol w="97789"/>
                <a:gridCol w="187325"/>
                <a:gridCol w="85725"/>
                <a:gridCol w="427354"/>
                <a:gridCol w="551179"/>
              </a:tblGrid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209550">
                <a:tc gridSpan="11"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6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6156" y="1191867"/>
            <a:ext cx="6572948" cy="4062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5834" y="658596"/>
            <a:ext cx="3768725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Survey Instrument Design &amp;</a:t>
            </a:r>
            <a:r>
              <a:rPr dirty="0" spc="-100"/>
              <a:t> </a:t>
            </a:r>
            <a:r>
              <a:rPr dirty="0" spc="5"/>
              <a:t>Scale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3335" y="1354188"/>
            <a:ext cx="629285" cy="612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 indent="-34925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latin typeface="Arial"/>
                <a:cs typeface="Arial"/>
              </a:rPr>
              <a:t>Total  </a:t>
            </a:r>
            <a:r>
              <a:rPr dirty="0" sz="900" spc="5" b="1">
                <a:latin typeface="Arial"/>
                <a:cs typeface="Arial"/>
              </a:rPr>
              <a:t>Number </a:t>
            </a:r>
            <a:r>
              <a:rPr dirty="0" sz="900" b="1">
                <a:latin typeface="Arial"/>
                <a:cs typeface="Arial"/>
              </a:rPr>
              <a:t>of  </a:t>
            </a:r>
            <a:r>
              <a:rPr dirty="0" sz="900" spc="5" b="1">
                <a:latin typeface="Arial"/>
                <a:cs typeface="Arial"/>
              </a:rPr>
              <a:t>Questions:</a:t>
            </a:r>
            <a:endParaRPr sz="900">
              <a:latin typeface="Arial"/>
              <a:cs typeface="Arial"/>
            </a:endParaRPr>
          </a:p>
          <a:p>
            <a:pPr algn="ctr" marR="30480">
              <a:lnSpc>
                <a:spcPct val="100000"/>
              </a:lnSpc>
              <a:spcBef>
                <a:spcPts val="285"/>
              </a:spcBef>
            </a:pPr>
            <a:r>
              <a:rPr dirty="0" sz="900" spc="5"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1519" y="1702244"/>
            <a:ext cx="2241550" cy="507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Calibri"/>
                <a:cs typeface="Calibri"/>
              </a:rPr>
              <a:t>Employees </a:t>
            </a:r>
            <a:r>
              <a:rPr dirty="0" sz="1050" spc="-5">
                <a:latin typeface="Calibri"/>
                <a:cs typeface="Calibri"/>
              </a:rPr>
              <a:t>perception </a:t>
            </a:r>
            <a:r>
              <a:rPr dirty="0" sz="1050">
                <a:latin typeface="Calibri"/>
                <a:cs typeface="Calibri"/>
              </a:rPr>
              <a:t>on the  dimensions which create </a:t>
            </a:r>
            <a:r>
              <a:rPr dirty="0" sz="1050" spc="5">
                <a:latin typeface="Calibri"/>
                <a:cs typeface="Calibri"/>
              </a:rPr>
              <a:t>engagement </a:t>
            </a:r>
            <a:r>
              <a:rPr dirty="0" sz="1050">
                <a:latin typeface="Calibri"/>
                <a:cs typeface="Calibri"/>
              </a:rPr>
              <a:t>at  </a:t>
            </a:r>
            <a:r>
              <a:rPr dirty="0" sz="1050" spc="5">
                <a:latin typeface="Calibri"/>
                <a:cs typeface="Calibri"/>
              </a:rPr>
              <a:t>work </a:t>
            </a:r>
            <a:r>
              <a:rPr dirty="0" sz="1050">
                <a:latin typeface="Calibri"/>
                <a:cs typeface="Calibri"/>
              </a:rPr>
              <a:t>as </a:t>
            </a:r>
            <a:r>
              <a:rPr dirty="0" sz="1050" spc="-5">
                <a:latin typeface="Calibri"/>
                <a:cs typeface="Calibri"/>
              </a:rPr>
              <a:t>indicated </a:t>
            </a:r>
            <a:r>
              <a:rPr dirty="0" sz="1050">
                <a:latin typeface="Calibri"/>
                <a:cs typeface="Calibri"/>
              </a:rPr>
              <a:t>by the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eNPS</a:t>
            </a:r>
            <a:r>
              <a:rPr dirty="0" sz="1050" spc="25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model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7668" y="2312022"/>
            <a:ext cx="937894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latin typeface="Arial"/>
                <a:cs typeface="Arial"/>
              </a:rPr>
              <a:t>Average</a:t>
            </a:r>
            <a:r>
              <a:rPr dirty="0" sz="900" spc="-7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Ratings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9397" y="2501760"/>
            <a:ext cx="428625" cy="505459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 marR="54610">
              <a:lnSpc>
                <a:spcPct val="100000"/>
              </a:lnSpc>
              <a:spcBef>
                <a:spcPts val="395"/>
              </a:spcBef>
            </a:pPr>
            <a:r>
              <a:rPr dirty="0" sz="800" spc="-5">
                <a:latin typeface="Calibri"/>
                <a:cs typeface="Calibri"/>
              </a:rPr>
              <a:t>&gt;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4.0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800" spc="-5">
                <a:latin typeface="Calibri"/>
                <a:cs typeface="Calibri"/>
              </a:rPr>
              <a:t>2.0 -</a:t>
            </a:r>
            <a:r>
              <a:rPr dirty="0" sz="800" spc="-9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3.99</a:t>
            </a:r>
            <a:endParaRPr sz="800">
              <a:latin typeface="Calibri"/>
              <a:cs typeface="Calibri"/>
            </a:endParaRPr>
          </a:p>
          <a:p>
            <a:pPr algn="ctr" marR="34290">
              <a:lnSpc>
                <a:spcPct val="100000"/>
              </a:lnSpc>
              <a:spcBef>
                <a:spcPts val="310"/>
              </a:spcBef>
            </a:pPr>
            <a:r>
              <a:rPr dirty="0" sz="800" spc="-5">
                <a:latin typeface="Calibri"/>
                <a:cs typeface="Calibri"/>
              </a:rPr>
              <a:t>&lt;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2.0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8621" y="2250734"/>
            <a:ext cx="1083945" cy="101536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16230">
              <a:lnSpc>
                <a:spcPct val="100000"/>
              </a:lnSpc>
              <a:spcBef>
                <a:spcPts val="385"/>
              </a:spcBef>
            </a:pPr>
            <a:r>
              <a:rPr dirty="0" sz="900" spc="5" b="1">
                <a:latin typeface="Arial"/>
                <a:cs typeface="Arial"/>
              </a:rPr>
              <a:t>Dimensions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  <a:spcBef>
                <a:spcPts val="330"/>
              </a:spcBef>
            </a:pPr>
            <a:r>
              <a:rPr dirty="0" sz="950" spc="10" b="1">
                <a:latin typeface="Arial"/>
                <a:cs typeface="Arial"/>
              </a:rPr>
              <a:t>5: </a:t>
            </a:r>
            <a:r>
              <a:rPr dirty="0" sz="950" spc="5">
                <a:latin typeface="Calibri"/>
                <a:cs typeface="Calibri"/>
              </a:rPr>
              <a:t>Strongly</a:t>
            </a:r>
            <a:r>
              <a:rPr dirty="0" sz="950" spc="-10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Agree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990"/>
              </a:lnSpc>
            </a:pPr>
            <a:r>
              <a:rPr dirty="0" sz="950" spc="10" b="1">
                <a:latin typeface="Arial"/>
                <a:cs typeface="Arial"/>
              </a:rPr>
              <a:t>4: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10">
                <a:latin typeface="Calibri"/>
                <a:cs typeface="Calibri"/>
              </a:rPr>
              <a:t>Agree</a:t>
            </a:r>
            <a:endParaRPr sz="950">
              <a:latin typeface="Calibri"/>
              <a:cs typeface="Calibri"/>
            </a:endParaRPr>
          </a:p>
          <a:p>
            <a:pPr marL="150495" marR="5080" indent="-138430">
              <a:lnSpc>
                <a:spcPts val="990"/>
              </a:lnSpc>
              <a:spcBef>
                <a:spcPts val="85"/>
              </a:spcBef>
            </a:pPr>
            <a:r>
              <a:rPr dirty="0" sz="950" spc="10" b="1">
                <a:latin typeface="Arial"/>
                <a:cs typeface="Arial"/>
              </a:rPr>
              <a:t>3: </a:t>
            </a:r>
            <a:r>
              <a:rPr dirty="0" sz="950" spc="10">
                <a:latin typeface="Calibri"/>
                <a:cs typeface="Calibri"/>
              </a:rPr>
              <a:t>Neither Agree</a:t>
            </a:r>
            <a:r>
              <a:rPr dirty="0" sz="950" spc="-35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nor  Disagree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905"/>
              </a:lnSpc>
            </a:pPr>
            <a:r>
              <a:rPr dirty="0" sz="950" spc="10" b="1">
                <a:latin typeface="Arial"/>
                <a:cs typeface="Arial"/>
              </a:rPr>
              <a:t>2:</a:t>
            </a:r>
            <a:r>
              <a:rPr dirty="0" sz="950" spc="-60" b="1">
                <a:latin typeface="Arial"/>
                <a:cs typeface="Arial"/>
              </a:rPr>
              <a:t> </a:t>
            </a:r>
            <a:r>
              <a:rPr dirty="0" sz="950" spc="5">
                <a:latin typeface="Calibri"/>
                <a:cs typeface="Calibri"/>
              </a:rPr>
              <a:t>Disagree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dirty="0" sz="950" spc="10" b="1">
                <a:latin typeface="Arial"/>
                <a:cs typeface="Arial"/>
              </a:rPr>
              <a:t>1: </a:t>
            </a:r>
            <a:r>
              <a:rPr dirty="0" sz="950" spc="5">
                <a:latin typeface="Calibri"/>
                <a:cs typeface="Calibri"/>
              </a:rPr>
              <a:t>Strongly</a:t>
            </a:r>
            <a:r>
              <a:rPr dirty="0" sz="950" spc="-2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Disagree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6059" y="3010624"/>
            <a:ext cx="377825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130" marR="5080" indent="-12065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Scale  Used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2847" y="2995930"/>
            <a:ext cx="2232025" cy="6254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Calibri"/>
                <a:cs typeface="Calibri"/>
              </a:rPr>
              <a:t>Employees assessment of their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overall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73800"/>
              </a:lnSpc>
              <a:spcBef>
                <a:spcPts val="330"/>
              </a:spcBef>
            </a:pP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satisfaction</a:t>
            </a:r>
            <a:r>
              <a:rPr dirty="0" sz="1050">
                <a:latin typeface="Calibri"/>
                <a:cs typeface="Calibri"/>
              </a:rPr>
              <a:t>, willingness to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advocate 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with a sense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of pride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and</a:t>
            </a:r>
            <a:r>
              <a:rPr dirty="0" sz="1050" spc="-75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continue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working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at</a:t>
            </a:r>
            <a:r>
              <a:rPr dirty="0" sz="1050" spc="-15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Advinus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72616" y="3314814"/>
            <a:ext cx="10725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70510" marR="5080" indent="-258445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latin typeface="Arial"/>
                <a:cs typeface="Arial"/>
              </a:rPr>
              <a:t>Employee/</a:t>
            </a:r>
            <a:r>
              <a:rPr dirty="0" sz="900" spc="-9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Product  Advocacy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2533" y="3508934"/>
            <a:ext cx="1297305" cy="4895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065" marR="5080" indent="-35560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latin typeface="Arial"/>
                <a:cs typeface="Arial"/>
              </a:rPr>
              <a:t>Overall </a:t>
            </a:r>
            <a:r>
              <a:rPr dirty="0" sz="900" spc="5" b="1">
                <a:latin typeface="Arial"/>
                <a:cs typeface="Arial"/>
              </a:rPr>
              <a:t>Measures </a:t>
            </a:r>
            <a:r>
              <a:rPr dirty="0" sz="900" b="1">
                <a:latin typeface="Arial"/>
                <a:cs typeface="Arial"/>
              </a:rPr>
              <a:t>/  </a:t>
            </a:r>
            <a:r>
              <a:rPr dirty="0" sz="900" spc="5" b="1">
                <a:latin typeface="Arial"/>
                <a:cs typeface="Arial"/>
              </a:rPr>
              <a:t>Employee</a:t>
            </a:r>
            <a:r>
              <a:rPr dirty="0" sz="900" spc="-8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Engagement</a:t>
            </a:r>
            <a:endParaRPr sz="900">
              <a:latin typeface="Arial"/>
              <a:cs typeface="Arial"/>
            </a:endParaRPr>
          </a:p>
          <a:p>
            <a:pPr algn="ctr" marR="42545">
              <a:lnSpc>
                <a:spcPct val="100000"/>
              </a:lnSpc>
              <a:spcBef>
                <a:spcPts val="334"/>
              </a:spcBef>
            </a:pPr>
            <a:r>
              <a:rPr dirty="0" sz="950" spc="15">
                <a:latin typeface="Calibri"/>
                <a:cs typeface="Calibri"/>
              </a:rPr>
              <a:t>0 </a:t>
            </a:r>
            <a:r>
              <a:rPr dirty="0" sz="950" spc="5">
                <a:latin typeface="Calibri"/>
                <a:cs typeface="Calibri"/>
              </a:rPr>
              <a:t>-</a:t>
            </a:r>
            <a:r>
              <a:rPr dirty="0" sz="950" spc="-1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10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1473" y="3766007"/>
            <a:ext cx="955675" cy="426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30"/>
              </a:spcBef>
            </a:pPr>
            <a:r>
              <a:rPr dirty="0" sz="950" spc="15" b="1">
                <a:latin typeface="Arial"/>
                <a:cs typeface="Arial"/>
              </a:rPr>
              <a:t>9 </a:t>
            </a:r>
            <a:r>
              <a:rPr dirty="0" sz="950" spc="10" b="1">
                <a:latin typeface="Arial"/>
                <a:cs typeface="Arial"/>
              </a:rPr>
              <a:t>- 10: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>
                <a:latin typeface="Calibri"/>
                <a:cs typeface="Calibri"/>
              </a:rPr>
              <a:t>Promoters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990"/>
              </a:lnSpc>
            </a:pPr>
            <a:r>
              <a:rPr dirty="0" sz="950" spc="15" b="1">
                <a:latin typeface="Arial"/>
                <a:cs typeface="Arial"/>
              </a:rPr>
              <a:t>7 </a:t>
            </a:r>
            <a:r>
              <a:rPr dirty="0" sz="950" spc="10" b="1">
                <a:latin typeface="Arial"/>
                <a:cs typeface="Arial"/>
              </a:rPr>
              <a:t>- 8: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>
                <a:latin typeface="Calibri"/>
                <a:cs typeface="Calibri"/>
              </a:rPr>
              <a:t>Passives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dirty="0" sz="950" spc="15" b="1">
                <a:latin typeface="Arial"/>
                <a:cs typeface="Arial"/>
              </a:rPr>
              <a:t>0 </a:t>
            </a:r>
            <a:r>
              <a:rPr dirty="0" sz="950" spc="10" b="1">
                <a:latin typeface="Arial"/>
                <a:cs typeface="Arial"/>
              </a:rPr>
              <a:t>- 6: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5">
                <a:latin typeface="Calibri"/>
                <a:cs typeface="Calibri"/>
              </a:rPr>
              <a:t>Detractors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1519" y="4446397"/>
            <a:ext cx="2074545" cy="507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050" spc="5">
                <a:latin typeface="Calibri"/>
                <a:cs typeface="Calibri"/>
              </a:rPr>
              <a:t>A </a:t>
            </a:r>
            <a:r>
              <a:rPr dirty="0" sz="1050">
                <a:latin typeface="Calibri"/>
                <a:cs typeface="Calibri"/>
              </a:rPr>
              <a:t>breakup of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Promoter, Passive</a:t>
            </a:r>
            <a:r>
              <a:rPr dirty="0" sz="1050" spc="-100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&amp; 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Detractor </a:t>
            </a:r>
            <a:r>
              <a:rPr dirty="0" sz="1050">
                <a:latin typeface="Calibri"/>
                <a:cs typeface="Calibri"/>
              </a:rPr>
              <a:t>employees based on their  responses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0876" y="743661"/>
            <a:ext cx="28086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Business </a:t>
            </a:r>
            <a:r>
              <a:rPr dirty="0"/>
              <a:t>Unit </a:t>
            </a:r>
            <a:r>
              <a:rPr dirty="0" spc="5"/>
              <a:t>3 </a:t>
            </a:r>
            <a:r>
              <a:rPr dirty="0"/>
              <a:t>-</a:t>
            </a:r>
            <a:r>
              <a:rPr dirty="0" spc="-95"/>
              <a:t> </a:t>
            </a:r>
            <a:r>
              <a:rPr dirty="0" spc="5"/>
              <a:t>General  (N =</a:t>
            </a:r>
            <a:r>
              <a:rPr dirty="0" spc="-15"/>
              <a:t> </a:t>
            </a:r>
            <a:r>
              <a:rPr dirty="0"/>
              <a:t>59)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741803"/>
            <a:ext cx="196850" cy="209550"/>
          </a:xfrm>
          <a:custGeom>
            <a:avLst/>
            <a:gdLst/>
            <a:ahLst/>
            <a:cxnLst/>
            <a:rect l="l" t="t" r="r" b="b"/>
            <a:pathLst>
              <a:path w="196850" h="209550">
                <a:moveTo>
                  <a:pt x="0" y="209550"/>
                </a:moveTo>
                <a:lnTo>
                  <a:pt x="196443" y="209550"/>
                </a:lnTo>
                <a:lnTo>
                  <a:pt x="1964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74644" y="30847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309"/>
                <a:gridCol w="1077595"/>
                <a:gridCol w="3232785"/>
                <a:gridCol w="140208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274644" y="37705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75"/>
                <a:gridCol w="789940"/>
                <a:gridCol w="3735070"/>
                <a:gridCol w="1466214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46990"/>
                <a:gridCol w="113664"/>
                <a:gridCol w="91440"/>
                <a:gridCol w="83184"/>
                <a:gridCol w="229234"/>
                <a:gridCol w="64769"/>
                <a:gridCol w="393700"/>
                <a:gridCol w="92075"/>
                <a:gridCol w="107950"/>
                <a:gridCol w="107315"/>
                <a:gridCol w="216535"/>
                <a:gridCol w="97155"/>
                <a:gridCol w="2477769"/>
                <a:gridCol w="334010"/>
                <a:gridCol w="161289"/>
                <a:gridCol w="142875"/>
                <a:gridCol w="204470"/>
                <a:gridCol w="1205229"/>
              </a:tblGrid>
              <a:tr h="209550">
                <a:tc gridSpan="4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  <a:tabLst>
                          <a:tab pos="850265" algn="l"/>
                          <a:tab pos="3004820" algn="l"/>
                          <a:tab pos="532701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	17%	51%	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665480" algn="l"/>
                          <a:tab pos="2928620" algn="l"/>
                          <a:tab pos="553402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r>
                        <a:rPr dirty="0" sz="9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	12%	59%	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rowSpan="7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6608" y="743661"/>
            <a:ext cx="261683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90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Business </a:t>
            </a:r>
            <a:r>
              <a:rPr dirty="0"/>
              <a:t>Unit </a:t>
            </a:r>
            <a:r>
              <a:rPr dirty="0" spc="5"/>
              <a:t>4 </a:t>
            </a:r>
            <a:r>
              <a:rPr dirty="0"/>
              <a:t>-</a:t>
            </a:r>
            <a:r>
              <a:rPr dirty="0" spc="-70"/>
              <a:t> </a:t>
            </a:r>
            <a:r>
              <a:rPr dirty="0"/>
              <a:t>Invivo  </a:t>
            </a:r>
            <a:r>
              <a:rPr dirty="0" spc="5"/>
              <a:t>(N =</a:t>
            </a:r>
            <a:r>
              <a:rPr dirty="0" spc="-20"/>
              <a:t> </a:t>
            </a:r>
            <a:r>
              <a:rPr dirty="0" spc="5"/>
              <a:t>111)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42333" y="4113403"/>
            <a:ext cx="210185" cy="209550"/>
          </a:xfrm>
          <a:custGeom>
            <a:avLst/>
            <a:gdLst/>
            <a:ahLst/>
            <a:cxnLst/>
            <a:rect l="l" t="t" r="r" b="b"/>
            <a:pathLst>
              <a:path w="210185" h="209550">
                <a:moveTo>
                  <a:pt x="0" y="209550"/>
                </a:moveTo>
                <a:lnTo>
                  <a:pt x="209791" y="209550"/>
                </a:lnTo>
                <a:lnTo>
                  <a:pt x="20979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71174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48949" y="4113403"/>
            <a:ext cx="3589020" cy="209550"/>
          </a:xfrm>
          <a:custGeom>
            <a:avLst/>
            <a:gdLst/>
            <a:ahLst/>
            <a:cxnLst/>
            <a:rect l="l" t="t" r="r" b="b"/>
            <a:pathLst>
              <a:path w="3589020" h="209550">
                <a:moveTo>
                  <a:pt x="0" y="209550"/>
                </a:moveTo>
                <a:lnTo>
                  <a:pt x="3588981" y="209550"/>
                </a:lnTo>
                <a:lnTo>
                  <a:pt x="358898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6968" y="4113403"/>
            <a:ext cx="1177925" cy="209550"/>
          </a:xfrm>
          <a:custGeom>
            <a:avLst/>
            <a:gdLst/>
            <a:ahLst/>
            <a:cxnLst/>
            <a:rect l="l" t="t" r="r" b="b"/>
            <a:pathLst>
              <a:path w="1177925" h="209550">
                <a:moveTo>
                  <a:pt x="0" y="209550"/>
                </a:moveTo>
                <a:lnTo>
                  <a:pt x="1177480" y="209550"/>
                </a:lnTo>
                <a:lnTo>
                  <a:pt x="117748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"/>
                <a:gridCol w="186690"/>
                <a:gridCol w="73659"/>
                <a:gridCol w="81915"/>
                <a:gridCol w="202565"/>
                <a:gridCol w="260984"/>
                <a:gridCol w="149859"/>
                <a:gridCol w="74930"/>
                <a:gridCol w="124459"/>
                <a:gridCol w="80644"/>
                <a:gridCol w="60959"/>
                <a:gridCol w="2885440"/>
                <a:gridCol w="453389"/>
                <a:gridCol w="100329"/>
                <a:gridCol w="196850"/>
                <a:gridCol w="109854"/>
                <a:gridCol w="250190"/>
                <a:gridCol w="74929"/>
                <a:gridCol w="176529"/>
                <a:gridCol w="606425"/>
              </a:tblGrid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3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tabLst>
                          <a:tab pos="2120900" algn="l"/>
                          <a:tab pos="452310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 </a:t>
                      </a:r>
                      <a:r>
                        <a:rPr dirty="0" sz="9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	57%	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22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119" y="743661"/>
            <a:ext cx="404876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74612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 </a:t>
            </a:r>
            <a:r>
              <a:rPr dirty="0"/>
              <a:t>- </a:t>
            </a:r>
            <a:r>
              <a:rPr dirty="0" spc="5"/>
              <a:t>Agrosciences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Scientific</a:t>
            </a:r>
          </a:p>
          <a:p>
            <a:pPr marL="16357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70)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9356" y="4113403"/>
            <a:ext cx="254000" cy="209550"/>
          </a:xfrm>
          <a:custGeom>
            <a:avLst/>
            <a:gdLst/>
            <a:ahLst/>
            <a:cxnLst/>
            <a:rect l="l" t="t" r="r" b="b"/>
            <a:pathLst>
              <a:path w="254000" h="209550">
                <a:moveTo>
                  <a:pt x="0" y="209550"/>
                </a:moveTo>
                <a:lnTo>
                  <a:pt x="253644" y="209550"/>
                </a:lnTo>
                <a:lnTo>
                  <a:pt x="25364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22050" y="4113403"/>
            <a:ext cx="3704590" cy="209550"/>
          </a:xfrm>
          <a:custGeom>
            <a:avLst/>
            <a:gdLst/>
            <a:ahLst/>
            <a:cxnLst/>
            <a:rect l="l" t="t" r="r" b="b"/>
            <a:pathLst>
              <a:path w="3704590" h="209550">
                <a:moveTo>
                  <a:pt x="0" y="209550"/>
                </a:moveTo>
                <a:lnTo>
                  <a:pt x="3704031" y="209550"/>
                </a:lnTo>
                <a:lnTo>
                  <a:pt x="370403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45144" y="4113403"/>
            <a:ext cx="889635" cy="209550"/>
          </a:xfrm>
          <a:custGeom>
            <a:avLst/>
            <a:gdLst/>
            <a:ahLst/>
            <a:cxnLst/>
            <a:rect l="l" t="t" r="r" b="b"/>
            <a:pathLst>
              <a:path w="889634" h="209550">
                <a:moveTo>
                  <a:pt x="0" y="209550"/>
                </a:moveTo>
                <a:lnTo>
                  <a:pt x="889317" y="209550"/>
                </a:lnTo>
                <a:lnTo>
                  <a:pt x="8893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6856" y="5485003"/>
            <a:ext cx="185420" cy="209550"/>
          </a:xfrm>
          <a:custGeom>
            <a:avLst/>
            <a:gdLst/>
            <a:ahLst/>
            <a:cxnLst/>
            <a:rect l="l" t="t" r="r" b="b"/>
            <a:pathLst>
              <a:path w="185420" h="209550">
                <a:moveTo>
                  <a:pt x="0" y="209550"/>
                </a:moveTo>
                <a:lnTo>
                  <a:pt x="185013" y="209550"/>
                </a:lnTo>
                <a:lnTo>
                  <a:pt x="18501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300933" y="5485003"/>
          <a:ext cx="6134100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95"/>
                <a:gridCol w="953769"/>
                <a:gridCol w="4450080"/>
                <a:gridCol w="376554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94615"/>
                <a:gridCol w="107314"/>
                <a:gridCol w="93979"/>
                <a:gridCol w="77470"/>
                <a:gridCol w="151765"/>
                <a:gridCol w="311784"/>
                <a:gridCol w="284480"/>
                <a:gridCol w="142240"/>
                <a:gridCol w="1129664"/>
                <a:gridCol w="2825115"/>
                <a:gridCol w="128270"/>
                <a:gridCol w="116839"/>
                <a:gridCol w="401954"/>
                <a:gridCol w="299085"/>
              </a:tblGrid>
              <a:tr h="209550"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387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4730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163" y="743661"/>
            <a:ext cx="5069840" cy="86233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</a:t>
            </a:r>
            <a:r>
              <a:rPr dirty="0" spc="-5"/>
              <a:t> </a:t>
            </a:r>
            <a:r>
              <a:rPr dirty="0" spc="5"/>
              <a:t>Dimensions</a:t>
            </a:r>
          </a:p>
          <a:p>
            <a:pPr algn="ctr" marL="12065" marR="5080">
              <a:lnSpc>
                <a:spcPct val="102200"/>
              </a:lnSpc>
            </a:pPr>
            <a:r>
              <a:rPr dirty="0"/>
              <a:t>Division </a:t>
            </a:r>
            <a:r>
              <a:rPr dirty="0" spc="5"/>
              <a:t>2 </a:t>
            </a:r>
            <a:r>
              <a:rPr dirty="0"/>
              <a:t>- </a:t>
            </a:r>
            <a:r>
              <a:rPr dirty="0" spc="5"/>
              <a:t>Agrosciences </a:t>
            </a:r>
            <a:r>
              <a:rPr dirty="0"/>
              <a:t>- </a:t>
            </a:r>
            <a:r>
              <a:rPr dirty="0" spc="5"/>
              <a:t>Support</a:t>
            </a:r>
            <a:r>
              <a:rPr dirty="0" spc="-65"/>
              <a:t> </a:t>
            </a:r>
            <a:r>
              <a:rPr dirty="0" spc="5"/>
              <a:t>Functions  (N =</a:t>
            </a:r>
            <a:r>
              <a:rPr dirty="0" spc="-10"/>
              <a:t> </a:t>
            </a:r>
            <a:r>
              <a:rPr dirty="0"/>
              <a:t>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74644" y="54850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75"/>
                <a:gridCol w="1588770"/>
                <a:gridCol w="3531234"/>
                <a:gridCol w="87122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65"/>
                <a:gridCol w="117475"/>
                <a:gridCol w="58420"/>
                <a:gridCol w="177164"/>
                <a:gridCol w="176530"/>
                <a:gridCol w="529590"/>
                <a:gridCol w="353695"/>
                <a:gridCol w="177164"/>
                <a:gridCol w="177164"/>
                <a:gridCol w="706755"/>
                <a:gridCol w="1589404"/>
                <a:gridCol w="177164"/>
                <a:gridCol w="117475"/>
                <a:gridCol w="942339"/>
                <a:gridCol w="177164"/>
                <a:gridCol w="59055"/>
                <a:gridCol w="118110"/>
                <a:gridCol w="344170"/>
              </a:tblGrid>
              <a:tr h="209550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00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1064895" algn="l"/>
                          <a:tab pos="3625215" algn="l"/>
                          <a:tab pos="583120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r>
                        <a:rPr dirty="0" sz="9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3%	25%	56%	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016" y="743661"/>
            <a:ext cx="3818254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63119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3 </a:t>
            </a:r>
            <a:r>
              <a:rPr dirty="0"/>
              <a:t>- </a:t>
            </a:r>
            <a:r>
              <a:rPr dirty="0" spc="5"/>
              <a:t>Bio Pharma </a:t>
            </a:r>
            <a:r>
              <a:rPr dirty="0"/>
              <a:t>-</a:t>
            </a:r>
            <a:r>
              <a:rPr dirty="0" spc="-30"/>
              <a:t> </a:t>
            </a:r>
            <a:r>
              <a:rPr dirty="0"/>
              <a:t>Scientific</a:t>
            </a:r>
          </a:p>
          <a:p>
            <a:pPr marL="145732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 spc="5"/>
              <a:t>104)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0608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58383" y="4113403"/>
            <a:ext cx="3037840" cy="209550"/>
          </a:xfrm>
          <a:custGeom>
            <a:avLst/>
            <a:gdLst/>
            <a:ahLst/>
            <a:cxnLst/>
            <a:rect l="l" t="t" r="r" b="b"/>
            <a:pathLst>
              <a:path w="3037840" h="209550">
                <a:moveTo>
                  <a:pt x="0" y="209550"/>
                </a:moveTo>
                <a:lnTo>
                  <a:pt x="3037217" y="209550"/>
                </a:lnTo>
                <a:lnTo>
                  <a:pt x="30372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14651" y="4113403"/>
            <a:ext cx="720090" cy="209550"/>
          </a:xfrm>
          <a:custGeom>
            <a:avLst/>
            <a:gdLst/>
            <a:ahLst/>
            <a:cxnLst/>
            <a:rect l="l" t="t" r="r" b="b"/>
            <a:pathLst>
              <a:path w="720090" h="209550">
                <a:moveTo>
                  <a:pt x="0" y="209550"/>
                </a:moveTo>
                <a:lnTo>
                  <a:pt x="719797" y="209550"/>
                </a:lnTo>
                <a:lnTo>
                  <a:pt x="71979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277495"/>
                <a:gridCol w="77470"/>
                <a:gridCol w="442595"/>
                <a:gridCol w="342265"/>
                <a:gridCol w="84455"/>
                <a:gridCol w="60324"/>
                <a:gridCol w="118744"/>
                <a:gridCol w="66040"/>
                <a:gridCol w="192405"/>
                <a:gridCol w="530225"/>
                <a:gridCol w="2413635"/>
                <a:gridCol w="148589"/>
                <a:gridCol w="160654"/>
                <a:gridCol w="259080"/>
                <a:gridCol w="76199"/>
                <a:gridCol w="913129"/>
              </a:tblGrid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tabLst>
                          <a:tab pos="1616075" algn="l"/>
                          <a:tab pos="351409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48%	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850" y="743661"/>
            <a:ext cx="5006340" cy="86233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</a:t>
            </a:r>
            <a:r>
              <a:rPr dirty="0" spc="-5"/>
              <a:t> </a:t>
            </a:r>
            <a:r>
              <a:rPr dirty="0" spc="5"/>
              <a:t>Dimensions</a:t>
            </a:r>
          </a:p>
          <a:p>
            <a:pPr algn="ctr" marL="12700" marR="5080">
              <a:lnSpc>
                <a:spcPct val="102200"/>
              </a:lnSpc>
            </a:pPr>
            <a:r>
              <a:rPr dirty="0"/>
              <a:t>Division </a:t>
            </a:r>
            <a:r>
              <a:rPr dirty="0" spc="5"/>
              <a:t>4 </a:t>
            </a:r>
            <a:r>
              <a:rPr dirty="0"/>
              <a:t>- </a:t>
            </a:r>
            <a:r>
              <a:rPr dirty="0" spc="5"/>
              <a:t>Biopharma </a:t>
            </a:r>
            <a:r>
              <a:rPr dirty="0"/>
              <a:t>- </a:t>
            </a:r>
            <a:r>
              <a:rPr dirty="0" spc="5"/>
              <a:t>Discovery</a:t>
            </a:r>
            <a:r>
              <a:rPr dirty="0" spc="-60"/>
              <a:t> </a:t>
            </a:r>
            <a:r>
              <a:rPr dirty="0" spc="5"/>
              <a:t>Chemistry  (N =</a:t>
            </a:r>
            <a:r>
              <a:rPr dirty="0" spc="-10"/>
              <a:t> </a:t>
            </a:r>
            <a:r>
              <a:rPr dirty="0"/>
              <a:t>18)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9798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57573" y="2398903"/>
            <a:ext cx="4042410" cy="209550"/>
          </a:xfrm>
          <a:custGeom>
            <a:avLst/>
            <a:gdLst/>
            <a:ahLst/>
            <a:cxnLst/>
            <a:rect l="l" t="t" r="r" b="b"/>
            <a:pathLst>
              <a:path w="4042409" h="209550">
                <a:moveTo>
                  <a:pt x="0" y="209550"/>
                </a:moveTo>
                <a:lnTo>
                  <a:pt x="4042206" y="209550"/>
                </a:lnTo>
                <a:lnTo>
                  <a:pt x="404220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18830" y="2398903"/>
            <a:ext cx="1216025" cy="209550"/>
          </a:xfrm>
          <a:custGeom>
            <a:avLst/>
            <a:gdLst/>
            <a:ahLst/>
            <a:cxnLst/>
            <a:rect l="l" t="t" r="r" b="b"/>
            <a:pathLst>
              <a:path w="1216025" h="209550">
                <a:moveTo>
                  <a:pt x="0" y="209550"/>
                </a:moveTo>
                <a:lnTo>
                  <a:pt x="1215618" y="209550"/>
                </a:lnTo>
                <a:lnTo>
                  <a:pt x="12156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292734"/>
                <a:gridCol w="59690"/>
                <a:gridCol w="116839"/>
                <a:gridCol w="224154"/>
                <a:gridCol w="264794"/>
                <a:gridCol w="88265"/>
                <a:gridCol w="174625"/>
                <a:gridCol w="88900"/>
                <a:gridCol w="2648585"/>
                <a:gridCol w="440054"/>
                <a:gridCol w="235585"/>
                <a:gridCol w="118110"/>
                <a:gridCol w="78104"/>
                <a:gridCol w="1322705"/>
              </a:tblGrid>
              <a:tr h="209550">
                <a:tc gridSpan="5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 rowSpan="2"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2118995" algn="l"/>
                          <a:tab pos="476694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64%	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5401" y="743661"/>
            <a:ext cx="4762500" cy="86233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</a:t>
            </a:r>
            <a:r>
              <a:rPr dirty="0" spc="-5"/>
              <a:t> </a:t>
            </a:r>
            <a:r>
              <a:rPr dirty="0" spc="5"/>
              <a:t>Dimensions</a:t>
            </a:r>
          </a:p>
          <a:p>
            <a:pPr algn="ctr" marL="12700" marR="5080">
              <a:lnSpc>
                <a:spcPct val="102200"/>
              </a:lnSpc>
            </a:pPr>
            <a:r>
              <a:rPr dirty="0"/>
              <a:t>Division </a:t>
            </a:r>
            <a:r>
              <a:rPr dirty="0" spc="5"/>
              <a:t>5 </a:t>
            </a:r>
            <a:r>
              <a:rPr dirty="0"/>
              <a:t>- </a:t>
            </a:r>
            <a:r>
              <a:rPr dirty="0" spc="5"/>
              <a:t>Biopharma </a:t>
            </a:r>
            <a:r>
              <a:rPr dirty="0"/>
              <a:t>- </a:t>
            </a:r>
            <a:r>
              <a:rPr dirty="0" spc="5"/>
              <a:t>Support</a:t>
            </a:r>
            <a:r>
              <a:rPr dirty="0" spc="-65"/>
              <a:t> </a:t>
            </a:r>
            <a:r>
              <a:rPr dirty="0" spc="5"/>
              <a:t>Functions  (N =</a:t>
            </a:r>
            <a:r>
              <a:rPr dirty="0" spc="-15"/>
              <a:t> </a:t>
            </a:r>
            <a:r>
              <a:rPr dirty="0"/>
              <a:t>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0946" y="30847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6024" y="209550"/>
                </a:lnTo>
                <a:lnTo>
                  <a:pt x="2460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86020" y="3084703"/>
            <a:ext cx="2894330" cy="209550"/>
          </a:xfrm>
          <a:custGeom>
            <a:avLst/>
            <a:gdLst/>
            <a:ahLst/>
            <a:cxnLst/>
            <a:rect l="l" t="t" r="r" b="b"/>
            <a:pathLst>
              <a:path w="2894329" h="209550">
                <a:moveTo>
                  <a:pt x="0" y="209550"/>
                </a:moveTo>
                <a:lnTo>
                  <a:pt x="2894202" y="209550"/>
                </a:lnTo>
                <a:lnTo>
                  <a:pt x="289420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99273" y="3084703"/>
            <a:ext cx="1835785" cy="209550"/>
          </a:xfrm>
          <a:custGeom>
            <a:avLst/>
            <a:gdLst/>
            <a:ahLst/>
            <a:cxnLst/>
            <a:rect l="l" t="t" r="r" b="b"/>
            <a:pathLst>
              <a:path w="1835784" h="209550">
                <a:moveTo>
                  <a:pt x="0" y="209550"/>
                </a:moveTo>
                <a:lnTo>
                  <a:pt x="1835188" y="209550"/>
                </a:lnTo>
                <a:lnTo>
                  <a:pt x="183518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6856" y="47992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5998" y="209550"/>
                </a:lnTo>
                <a:lnTo>
                  <a:pt x="24599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61906" y="4799203"/>
            <a:ext cx="1040765" cy="209550"/>
          </a:xfrm>
          <a:custGeom>
            <a:avLst/>
            <a:gdLst/>
            <a:ahLst/>
            <a:cxnLst/>
            <a:rect l="l" t="t" r="r" b="b"/>
            <a:pathLst>
              <a:path w="1040764" h="209550">
                <a:moveTo>
                  <a:pt x="0" y="209550"/>
                </a:moveTo>
                <a:lnTo>
                  <a:pt x="1040498" y="209550"/>
                </a:lnTo>
                <a:lnTo>
                  <a:pt x="104049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21454" y="4799203"/>
            <a:ext cx="775970" cy="209550"/>
          </a:xfrm>
          <a:custGeom>
            <a:avLst/>
            <a:gdLst/>
            <a:ahLst/>
            <a:cxnLst/>
            <a:rect l="l" t="t" r="r" b="b"/>
            <a:pathLst>
              <a:path w="775970" h="209550">
                <a:moveTo>
                  <a:pt x="0" y="209550"/>
                </a:moveTo>
                <a:lnTo>
                  <a:pt x="775449" y="209550"/>
                </a:lnTo>
                <a:lnTo>
                  <a:pt x="77544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15953" y="4799203"/>
            <a:ext cx="2629535" cy="209550"/>
          </a:xfrm>
          <a:custGeom>
            <a:avLst/>
            <a:gdLst/>
            <a:ahLst/>
            <a:cxnLst/>
            <a:rect l="l" t="t" r="r" b="b"/>
            <a:pathLst>
              <a:path w="2629534" h="209550">
                <a:moveTo>
                  <a:pt x="0" y="209550"/>
                </a:moveTo>
                <a:lnTo>
                  <a:pt x="2629496" y="209550"/>
                </a:lnTo>
                <a:lnTo>
                  <a:pt x="262949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64500" y="4799203"/>
            <a:ext cx="1570355" cy="209550"/>
          </a:xfrm>
          <a:custGeom>
            <a:avLst/>
            <a:gdLst/>
            <a:ahLst/>
            <a:cxnLst/>
            <a:rect l="l" t="t" r="r" b="b"/>
            <a:pathLst>
              <a:path w="1570354" h="209550">
                <a:moveTo>
                  <a:pt x="0" y="209550"/>
                </a:moveTo>
                <a:lnTo>
                  <a:pt x="1569948" y="209550"/>
                </a:lnTo>
                <a:lnTo>
                  <a:pt x="156994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560"/>
                <a:gridCol w="176529"/>
                <a:gridCol w="353060"/>
                <a:gridCol w="254634"/>
                <a:gridCol w="274320"/>
                <a:gridCol w="529590"/>
                <a:gridCol w="1125220"/>
                <a:gridCol w="198754"/>
                <a:gridCol w="441325"/>
                <a:gridCol w="353695"/>
                <a:gridCol w="1589404"/>
                <a:gridCol w="176529"/>
                <a:gridCol w="344170"/>
              </a:tblGrid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920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gridSpan="2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2908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866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1581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879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104" y="743661"/>
            <a:ext cx="418846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81597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6 </a:t>
            </a:r>
            <a:r>
              <a:rPr dirty="0"/>
              <a:t>- </a:t>
            </a:r>
            <a:r>
              <a:rPr dirty="0" spc="5"/>
              <a:t>General </a:t>
            </a:r>
            <a:r>
              <a:rPr dirty="0"/>
              <a:t>- </a:t>
            </a:r>
            <a:r>
              <a:rPr dirty="0" spc="5"/>
              <a:t>Corporate</a:t>
            </a:r>
            <a:r>
              <a:rPr dirty="0" spc="-45"/>
              <a:t> </a:t>
            </a:r>
            <a:r>
              <a:rPr dirty="0"/>
              <a:t>Office</a:t>
            </a:r>
          </a:p>
          <a:p>
            <a:pPr marL="176974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560"/>
                <a:gridCol w="176529"/>
                <a:gridCol w="353060"/>
                <a:gridCol w="1059814"/>
                <a:gridCol w="529589"/>
                <a:gridCol w="176530"/>
                <a:gridCol w="353060"/>
                <a:gridCol w="353059"/>
                <a:gridCol w="176529"/>
                <a:gridCol w="529589"/>
                <a:gridCol w="1059180"/>
                <a:gridCol w="1049654"/>
              </a:tblGrid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866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866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866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6454" y="743661"/>
            <a:ext cx="335851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7 </a:t>
            </a:r>
            <a:r>
              <a:rPr dirty="0"/>
              <a:t>- </a:t>
            </a:r>
            <a:r>
              <a:rPr dirty="0" spc="5"/>
              <a:t>General </a:t>
            </a:r>
            <a:r>
              <a:rPr dirty="0"/>
              <a:t>-</a:t>
            </a:r>
            <a:r>
              <a:rPr dirty="0" spc="-30"/>
              <a:t> </a:t>
            </a:r>
            <a:r>
              <a:rPr dirty="0"/>
              <a:t>Facilities  </a:t>
            </a: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084703"/>
            <a:ext cx="180340" cy="209550"/>
          </a:xfrm>
          <a:custGeom>
            <a:avLst/>
            <a:gdLst/>
            <a:ahLst/>
            <a:cxnLst/>
            <a:rect l="l" t="t" r="r" b="b"/>
            <a:pathLst>
              <a:path w="180339" h="209550">
                <a:moveTo>
                  <a:pt x="0" y="209550"/>
                </a:moveTo>
                <a:lnTo>
                  <a:pt x="179895" y="209550"/>
                </a:lnTo>
                <a:lnTo>
                  <a:pt x="1798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95802" y="3084703"/>
          <a:ext cx="6139180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85"/>
                <a:gridCol w="1191895"/>
                <a:gridCol w="2582545"/>
                <a:gridCol w="1976754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96856" y="37705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6024" y="209550"/>
                </a:lnTo>
                <a:lnTo>
                  <a:pt x="2460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1931" y="3770503"/>
            <a:ext cx="3954145" cy="209550"/>
          </a:xfrm>
          <a:custGeom>
            <a:avLst/>
            <a:gdLst/>
            <a:ahLst/>
            <a:cxnLst/>
            <a:rect l="l" t="t" r="r" b="b"/>
            <a:pathLst>
              <a:path w="3954145" h="209550">
                <a:moveTo>
                  <a:pt x="0" y="209550"/>
                </a:moveTo>
                <a:lnTo>
                  <a:pt x="3953852" y="209550"/>
                </a:lnTo>
                <a:lnTo>
                  <a:pt x="395385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34834" y="3770503"/>
            <a:ext cx="2099945" cy="209550"/>
          </a:xfrm>
          <a:custGeom>
            <a:avLst/>
            <a:gdLst/>
            <a:ahLst/>
            <a:cxnLst/>
            <a:rect l="l" t="t" r="r" b="b"/>
            <a:pathLst>
              <a:path w="2099945" h="209550">
                <a:moveTo>
                  <a:pt x="0" y="209550"/>
                </a:moveTo>
                <a:lnTo>
                  <a:pt x="2099614" y="209550"/>
                </a:lnTo>
                <a:lnTo>
                  <a:pt x="209961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6856" y="4799203"/>
            <a:ext cx="180340" cy="209550"/>
          </a:xfrm>
          <a:custGeom>
            <a:avLst/>
            <a:gdLst/>
            <a:ahLst/>
            <a:cxnLst/>
            <a:rect l="l" t="t" r="r" b="b"/>
            <a:pathLst>
              <a:path w="180339" h="209550">
                <a:moveTo>
                  <a:pt x="0" y="209550"/>
                </a:moveTo>
                <a:lnTo>
                  <a:pt x="179870" y="209550"/>
                </a:lnTo>
                <a:lnTo>
                  <a:pt x="17987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295789" y="4799203"/>
          <a:ext cx="6139180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3615"/>
                <a:gridCol w="595629"/>
                <a:gridCol w="2978785"/>
                <a:gridCol w="157861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6856" y="5485003"/>
            <a:ext cx="180340" cy="209550"/>
          </a:xfrm>
          <a:custGeom>
            <a:avLst/>
            <a:gdLst/>
            <a:ahLst/>
            <a:cxnLst/>
            <a:rect l="l" t="t" r="r" b="b"/>
            <a:pathLst>
              <a:path w="180339" h="209550">
                <a:moveTo>
                  <a:pt x="0" y="209550"/>
                </a:moveTo>
                <a:lnTo>
                  <a:pt x="179870" y="209550"/>
                </a:lnTo>
                <a:lnTo>
                  <a:pt x="17987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95789" y="5485003"/>
            <a:ext cx="577215" cy="209550"/>
          </a:xfrm>
          <a:custGeom>
            <a:avLst/>
            <a:gdLst/>
            <a:ahLst/>
            <a:cxnLst/>
            <a:rect l="l" t="t" r="r" b="b"/>
            <a:pathLst>
              <a:path w="577214" h="209550">
                <a:moveTo>
                  <a:pt x="0" y="209550"/>
                </a:moveTo>
                <a:lnTo>
                  <a:pt x="577088" y="209550"/>
                </a:lnTo>
                <a:lnTo>
                  <a:pt x="57708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91915" y="5485003"/>
            <a:ext cx="3357879" cy="209550"/>
          </a:xfrm>
          <a:custGeom>
            <a:avLst/>
            <a:gdLst/>
            <a:ahLst/>
            <a:cxnLst/>
            <a:rect l="l" t="t" r="r" b="b"/>
            <a:pathLst>
              <a:path w="3357879" h="209550">
                <a:moveTo>
                  <a:pt x="0" y="209550"/>
                </a:moveTo>
                <a:lnTo>
                  <a:pt x="3357562" y="209550"/>
                </a:lnTo>
                <a:lnTo>
                  <a:pt x="335756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68527" y="5485003"/>
            <a:ext cx="2165985" cy="209550"/>
          </a:xfrm>
          <a:custGeom>
            <a:avLst/>
            <a:gdLst/>
            <a:ahLst/>
            <a:cxnLst/>
            <a:rect l="l" t="t" r="r" b="b"/>
            <a:pathLst>
              <a:path w="2165984" h="209550">
                <a:moveTo>
                  <a:pt x="0" y="209550"/>
                </a:moveTo>
                <a:lnTo>
                  <a:pt x="2165921" y="209550"/>
                </a:lnTo>
                <a:lnTo>
                  <a:pt x="216592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00"/>
                <a:gridCol w="132079"/>
                <a:gridCol w="132079"/>
                <a:gridCol w="52070"/>
                <a:gridCol w="212725"/>
                <a:gridCol w="397510"/>
                <a:gridCol w="132715"/>
                <a:gridCol w="265430"/>
                <a:gridCol w="795019"/>
                <a:gridCol w="398144"/>
                <a:gridCol w="397510"/>
                <a:gridCol w="1324610"/>
                <a:gridCol w="265429"/>
                <a:gridCol w="198754"/>
                <a:gridCol w="497204"/>
                <a:gridCol w="884554"/>
              </a:tblGrid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546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254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209550">
                <a:tc gridSpan="1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87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3947" y="743661"/>
            <a:ext cx="324358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8 </a:t>
            </a:r>
            <a:r>
              <a:rPr dirty="0"/>
              <a:t>- </a:t>
            </a:r>
            <a:r>
              <a:rPr dirty="0" spc="5"/>
              <a:t>General </a:t>
            </a:r>
            <a:r>
              <a:rPr dirty="0"/>
              <a:t>-</a:t>
            </a:r>
            <a:r>
              <a:rPr dirty="0" spc="-70"/>
              <a:t> </a:t>
            </a:r>
            <a:r>
              <a:rPr dirty="0" spc="5"/>
              <a:t>Finance  (N =</a:t>
            </a:r>
            <a:r>
              <a:rPr dirty="0" spc="-15"/>
              <a:t> </a:t>
            </a:r>
            <a:r>
              <a:rPr dirty="0"/>
              <a:t>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084703"/>
            <a:ext cx="208279" cy="209550"/>
          </a:xfrm>
          <a:custGeom>
            <a:avLst/>
            <a:gdLst/>
            <a:ahLst/>
            <a:cxnLst/>
            <a:rect l="l" t="t" r="r" b="b"/>
            <a:pathLst>
              <a:path w="208279" h="209550">
                <a:moveTo>
                  <a:pt x="0" y="209550"/>
                </a:moveTo>
                <a:lnTo>
                  <a:pt x="207886" y="209550"/>
                </a:lnTo>
                <a:lnTo>
                  <a:pt x="20788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23793" y="3084703"/>
            <a:ext cx="434975" cy="209550"/>
          </a:xfrm>
          <a:custGeom>
            <a:avLst/>
            <a:gdLst/>
            <a:ahLst/>
            <a:cxnLst/>
            <a:rect l="l" t="t" r="r" b="b"/>
            <a:pathLst>
              <a:path w="434975" h="209550">
                <a:moveTo>
                  <a:pt x="0" y="209550"/>
                </a:moveTo>
                <a:lnTo>
                  <a:pt x="434809" y="209550"/>
                </a:lnTo>
                <a:lnTo>
                  <a:pt x="43480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77665" y="3084703"/>
            <a:ext cx="4521835" cy="209550"/>
          </a:xfrm>
          <a:custGeom>
            <a:avLst/>
            <a:gdLst/>
            <a:ahLst/>
            <a:cxnLst/>
            <a:rect l="l" t="t" r="r" b="b"/>
            <a:pathLst>
              <a:path w="4521834" h="209550">
                <a:moveTo>
                  <a:pt x="0" y="209550"/>
                </a:moveTo>
                <a:lnTo>
                  <a:pt x="4521504" y="209550"/>
                </a:lnTo>
                <a:lnTo>
                  <a:pt x="45215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18207" y="3084703"/>
            <a:ext cx="1116330" cy="209550"/>
          </a:xfrm>
          <a:custGeom>
            <a:avLst/>
            <a:gdLst/>
            <a:ahLst/>
            <a:cxnLst/>
            <a:rect l="l" t="t" r="r" b="b"/>
            <a:pathLst>
              <a:path w="1116329" h="209550">
                <a:moveTo>
                  <a:pt x="0" y="209550"/>
                </a:moveTo>
                <a:lnTo>
                  <a:pt x="1116241" y="209550"/>
                </a:lnTo>
                <a:lnTo>
                  <a:pt x="11162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"/>
                <a:gridCol w="226695"/>
                <a:gridCol w="151129"/>
                <a:gridCol w="302894"/>
                <a:gridCol w="908050"/>
                <a:gridCol w="1816734"/>
                <a:gridCol w="681354"/>
                <a:gridCol w="227329"/>
                <a:gridCol w="302895"/>
                <a:gridCol w="151764"/>
                <a:gridCol w="454660"/>
                <a:gridCol w="899795"/>
              </a:tblGrid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tabLst>
                          <a:tab pos="398145" algn="l"/>
                          <a:tab pos="2866390" algn="l"/>
                          <a:tab pos="570420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7%	71%	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0557" y="3211995"/>
            <a:ext cx="5842621" cy="969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1201" y="782713"/>
            <a:ext cx="3372485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Survey Design: NPS and</a:t>
            </a:r>
            <a:r>
              <a:rPr dirty="0" spc="-95"/>
              <a:t> </a:t>
            </a:r>
            <a:r>
              <a:rPr dirty="0" spc="5"/>
              <a:t>eNPS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2395" y="1358709"/>
            <a:ext cx="8663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Net Product Advocacy Score (NPS) </a:t>
            </a:r>
            <a:r>
              <a:rPr dirty="0" sz="1200" spc="-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a ‘</a:t>
            </a:r>
            <a:r>
              <a:rPr dirty="0" sz="1200" i="1">
                <a:latin typeface="Arial"/>
                <a:cs typeface="Arial"/>
              </a:rPr>
              <a:t>employee as a customer’</a:t>
            </a:r>
            <a:r>
              <a:rPr dirty="0" sz="1200" spc="-220" i="1">
                <a:latin typeface="Arial"/>
                <a:cs typeface="Arial"/>
              </a:rPr>
              <a:t> </a:t>
            </a:r>
            <a:r>
              <a:rPr dirty="0" sz="1200">
                <a:latin typeface="Calibri"/>
                <a:cs typeface="Calibri"/>
              </a:rPr>
              <a:t>measurement taken </a:t>
            </a:r>
            <a:r>
              <a:rPr dirty="0" sz="1200" spc="-5">
                <a:latin typeface="Calibri"/>
                <a:cs typeface="Calibri"/>
              </a:rPr>
              <a:t>from </a:t>
            </a:r>
            <a:r>
              <a:rPr dirty="0" sz="1200">
                <a:latin typeface="Calibri"/>
                <a:cs typeface="Calibri"/>
              </a:rPr>
              <a:t>employees, asking them, </a:t>
            </a:r>
            <a:r>
              <a:rPr dirty="0" sz="1200" spc="-5">
                <a:latin typeface="Calibri"/>
                <a:cs typeface="Calibri"/>
              </a:rPr>
              <a:t>how likely </a:t>
            </a:r>
            <a:r>
              <a:rPr dirty="0" sz="1200">
                <a:latin typeface="Calibri"/>
                <a:cs typeface="Calibri"/>
              </a:rPr>
              <a:t>are  they to recommend the </a:t>
            </a:r>
            <a:r>
              <a:rPr dirty="0" sz="1200" spc="-5">
                <a:latin typeface="Calibri"/>
                <a:cs typeface="Calibri"/>
              </a:rPr>
              <a:t>organization’s product or service </a:t>
            </a:r>
            <a:r>
              <a:rPr dirty="0" sz="1200">
                <a:latin typeface="Calibri"/>
                <a:cs typeface="Calibri"/>
              </a:rPr>
              <a:t>to </a:t>
            </a:r>
            <a:r>
              <a:rPr dirty="0" sz="1200" spc="-5">
                <a:latin typeface="Calibri"/>
                <a:cs typeface="Calibri"/>
              </a:rPr>
              <a:t>others on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scale of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0-10.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395" y="2269211"/>
            <a:ext cx="8802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eNPS stands for employee Net Promoter Score </a:t>
            </a:r>
            <a:r>
              <a:rPr dirty="0" sz="1200">
                <a:latin typeface="Calibri"/>
                <a:cs typeface="Calibri"/>
              </a:rPr>
              <a:t>and </a:t>
            </a:r>
            <a:r>
              <a:rPr dirty="0" sz="1200" spc="-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a way </a:t>
            </a:r>
            <a:r>
              <a:rPr dirty="0" sz="1200" spc="-5">
                <a:latin typeface="Calibri"/>
                <a:cs typeface="Calibri"/>
              </a:rPr>
              <a:t>for organizations </a:t>
            </a:r>
            <a:r>
              <a:rPr dirty="0" sz="1200">
                <a:latin typeface="Calibri"/>
                <a:cs typeface="Calibri"/>
              </a:rPr>
              <a:t>to measure employee </a:t>
            </a:r>
            <a:r>
              <a:rPr dirty="0" sz="1200" spc="-5">
                <a:latin typeface="Calibri"/>
                <a:cs typeface="Calibri"/>
              </a:rPr>
              <a:t>loyalty. </a:t>
            </a:r>
            <a:r>
              <a:rPr dirty="0" sz="1200">
                <a:latin typeface="Calibri"/>
                <a:cs typeface="Calibri"/>
              </a:rPr>
              <a:t>It measures the </a:t>
            </a:r>
            <a:r>
              <a:rPr dirty="0" sz="1200" spc="-5">
                <a:latin typeface="Calibri"/>
                <a:cs typeface="Calibri"/>
              </a:rPr>
              <a:t>likelihood  of </a:t>
            </a:r>
            <a:r>
              <a:rPr dirty="0" sz="1200">
                <a:latin typeface="Calibri"/>
                <a:cs typeface="Calibri"/>
              </a:rPr>
              <a:t>whether an employee would </a:t>
            </a:r>
            <a:r>
              <a:rPr dirty="0" sz="1200" spc="-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willing to recommend the </a:t>
            </a:r>
            <a:r>
              <a:rPr dirty="0" sz="1200" spc="-5">
                <a:latin typeface="Calibri"/>
                <a:cs typeface="Calibri"/>
              </a:rPr>
              <a:t>organization </a:t>
            </a:r>
            <a:r>
              <a:rPr dirty="0" sz="1200">
                <a:latin typeface="Calibri"/>
                <a:cs typeface="Calibri"/>
              </a:rPr>
              <a:t>as a </a:t>
            </a:r>
            <a:r>
              <a:rPr dirty="0" sz="1200" spc="-5">
                <a:latin typeface="Calibri"/>
                <a:cs typeface="Calibri"/>
              </a:rPr>
              <a:t>place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8121" y="3436302"/>
            <a:ext cx="2187575" cy="49022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ct val="94700"/>
              </a:lnSpc>
              <a:spcBef>
                <a:spcPts val="175"/>
              </a:spcBef>
            </a:pP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likely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would you</a:t>
            </a:r>
            <a:r>
              <a:rPr dirty="0" sz="105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recommend 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your organization as a place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friend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50" spc="-2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relative?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6202" y="3298761"/>
            <a:ext cx="2419350" cy="70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7175" marR="433705">
              <a:lnSpc>
                <a:spcPct val="113100"/>
              </a:lnSpc>
              <a:spcBef>
                <a:spcPts val="95"/>
              </a:spcBef>
            </a:pP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likely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would you be</a:t>
            </a:r>
            <a:r>
              <a:rPr dirty="0" sz="105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recommend Advinus</a:t>
            </a:r>
            <a:r>
              <a:rPr dirty="0" sz="105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’s</a:t>
            </a:r>
            <a:endParaRPr sz="1050">
              <a:latin typeface="Arial"/>
              <a:cs typeface="Arial"/>
            </a:endParaRPr>
          </a:p>
          <a:p>
            <a:pPr marL="619760" marR="5080" indent="-607695">
              <a:lnSpc>
                <a:spcPts val="1260"/>
              </a:lnSpc>
              <a:spcBef>
                <a:spcPts val="40"/>
              </a:spcBef>
            </a:pP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products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/ offerings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and services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50" spc="-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friend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50" spc="-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relative?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8817" y="4190746"/>
            <a:ext cx="476884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eNPS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2133" y="4219702"/>
            <a:ext cx="38100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NPS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8790" y="5043690"/>
            <a:ext cx="266255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latin typeface="Calibri"/>
                <a:cs typeface="Calibri"/>
              </a:rPr>
              <a:t>A good NPS score is 10 </a:t>
            </a:r>
            <a:r>
              <a:rPr dirty="0" sz="800" spc="-5">
                <a:latin typeface="Calibri"/>
                <a:cs typeface="Calibri"/>
              </a:rPr>
              <a:t>to 50, while the range </a:t>
            </a:r>
            <a:r>
              <a:rPr dirty="0" sz="800" spc="-10">
                <a:latin typeface="Calibri"/>
                <a:cs typeface="Calibri"/>
              </a:rPr>
              <a:t>is from -100 </a:t>
            </a:r>
            <a:r>
              <a:rPr dirty="0" sz="800" spc="-5">
                <a:latin typeface="Calibri"/>
                <a:cs typeface="Calibri"/>
              </a:rPr>
              <a:t>to</a:t>
            </a:r>
            <a:r>
              <a:rPr dirty="0" sz="800" spc="5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100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1955" y="743661"/>
            <a:ext cx="27070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9 </a:t>
            </a:r>
            <a:r>
              <a:rPr dirty="0"/>
              <a:t>- </a:t>
            </a:r>
            <a:r>
              <a:rPr dirty="0" spc="5"/>
              <a:t>General </a:t>
            </a:r>
            <a:r>
              <a:rPr dirty="0"/>
              <a:t>-</a:t>
            </a:r>
            <a:r>
              <a:rPr dirty="0" spc="-70"/>
              <a:t> </a:t>
            </a:r>
            <a:r>
              <a:rPr dirty="0" spc="5"/>
              <a:t>HR  (N =</a:t>
            </a:r>
            <a:r>
              <a:rPr dirty="0" spc="-20"/>
              <a:t> </a:t>
            </a:r>
            <a:r>
              <a:rPr dirty="0"/>
              <a:t>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3989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68281" y="2341753"/>
          <a:ext cx="6376035" cy="3357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3375"/>
                <a:gridCol w="529589"/>
                <a:gridCol w="265430"/>
                <a:gridCol w="795019"/>
                <a:gridCol w="3169285"/>
              </a:tblGrid>
              <a:tr h="4000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732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732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732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732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732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732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732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5733" y="743661"/>
            <a:ext cx="332041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10 </a:t>
            </a:r>
            <a:r>
              <a:rPr dirty="0"/>
              <a:t>- </a:t>
            </a:r>
            <a:r>
              <a:rPr dirty="0" spc="5"/>
              <a:t>General </a:t>
            </a:r>
            <a:r>
              <a:rPr dirty="0"/>
              <a:t>- IT </a:t>
            </a:r>
            <a:r>
              <a:rPr dirty="0" spc="5"/>
              <a:t>&amp;</a:t>
            </a:r>
            <a:r>
              <a:rPr dirty="0" spc="-60"/>
              <a:t> </a:t>
            </a:r>
            <a:r>
              <a:rPr dirty="0" spc="5"/>
              <a:t>KS  (N =</a:t>
            </a:r>
            <a:r>
              <a:rPr dirty="0" spc="-15"/>
              <a:t> </a:t>
            </a:r>
            <a:r>
              <a:rPr dirty="0"/>
              <a:t>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151129"/>
                <a:gridCol w="75565"/>
                <a:gridCol w="227329"/>
                <a:gridCol w="226694"/>
                <a:gridCol w="75565"/>
                <a:gridCol w="151130"/>
                <a:gridCol w="453390"/>
                <a:gridCol w="2724150"/>
                <a:gridCol w="226695"/>
                <a:gridCol w="226695"/>
                <a:gridCol w="453390"/>
                <a:gridCol w="302894"/>
                <a:gridCol w="595629"/>
              </a:tblGrid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7148" y="743661"/>
            <a:ext cx="353758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49085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11 </a:t>
            </a:r>
            <a:r>
              <a:rPr dirty="0"/>
              <a:t>- </a:t>
            </a:r>
            <a:r>
              <a:rPr dirty="0" spc="5"/>
              <a:t>General </a:t>
            </a:r>
            <a:r>
              <a:rPr dirty="0"/>
              <a:t>-</a:t>
            </a:r>
            <a:r>
              <a:rPr dirty="0" spc="-70"/>
              <a:t> </a:t>
            </a:r>
            <a:r>
              <a:rPr dirty="0" spc="5"/>
              <a:t>Purchase</a:t>
            </a:r>
          </a:p>
          <a:p>
            <a:pPr marL="144462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106045"/>
                <a:gridCol w="211454"/>
                <a:gridCol w="2860039"/>
                <a:gridCol w="317500"/>
                <a:gridCol w="635635"/>
                <a:gridCol w="317500"/>
                <a:gridCol w="317500"/>
                <a:gridCol w="317500"/>
                <a:gridCol w="106045"/>
                <a:gridCol w="837564"/>
              </a:tblGrid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8844" y="743661"/>
            <a:ext cx="30137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12 </a:t>
            </a:r>
            <a:r>
              <a:rPr dirty="0"/>
              <a:t>- </a:t>
            </a:r>
            <a:r>
              <a:rPr dirty="0" spc="5"/>
              <a:t>General </a:t>
            </a:r>
            <a:r>
              <a:rPr dirty="0"/>
              <a:t>-</a:t>
            </a:r>
            <a:r>
              <a:rPr dirty="0" spc="-65"/>
              <a:t> </a:t>
            </a:r>
            <a:r>
              <a:rPr dirty="0" spc="5"/>
              <a:t>QAU  (N =</a:t>
            </a:r>
            <a:r>
              <a:rPr dirty="0" spc="-15"/>
              <a:t> </a:t>
            </a:r>
            <a:r>
              <a:rPr dirty="0"/>
              <a:t>23)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3084703"/>
            <a:ext cx="810260" cy="209550"/>
          </a:xfrm>
          <a:custGeom>
            <a:avLst/>
            <a:gdLst/>
            <a:ahLst/>
            <a:cxnLst/>
            <a:rect l="l" t="t" r="r" b="b"/>
            <a:pathLst>
              <a:path w="810260" h="209550">
                <a:moveTo>
                  <a:pt x="0" y="209550"/>
                </a:moveTo>
                <a:lnTo>
                  <a:pt x="810018" y="209550"/>
                </a:lnTo>
                <a:lnTo>
                  <a:pt x="8100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03713" y="3084703"/>
            <a:ext cx="1708785" cy="209550"/>
          </a:xfrm>
          <a:custGeom>
            <a:avLst/>
            <a:gdLst/>
            <a:ahLst/>
            <a:cxnLst/>
            <a:rect l="l" t="t" r="r" b="b"/>
            <a:pathLst>
              <a:path w="1708785" h="209550">
                <a:moveTo>
                  <a:pt x="0" y="209550"/>
                </a:moveTo>
                <a:lnTo>
                  <a:pt x="1708391" y="209550"/>
                </a:lnTo>
                <a:lnTo>
                  <a:pt x="170839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1154" y="3084703"/>
            <a:ext cx="2607310" cy="209550"/>
          </a:xfrm>
          <a:custGeom>
            <a:avLst/>
            <a:gdLst/>
            <a:ahLst/>
            <a:cxnLst/>
            <a:rect l="l" t="t" r="r" b="b"/>
            <a:pathLst>
              <a:path w="2607309" h="209550">
                <a:moveTo>
                  <a:pt x="0" y="209550"/>
                </a:moveTo>
                <a:lnTo>
                  <a:pt x="2606763" y="209550"/>
                </a:lnTo>
                <a:lnTo>
                  <a:pt x="260676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56968" y="3084703"/>
            <a:ext cx="977900" cy="209550"/>
          </a:xfrm>
          <a:custGeom>
            <a:avLst/>
            <a:gdLst/>
            <a:ahLst/>
            <a:cxnLst/>
            <a:rect l="l" t="t" r="r" b="b"/>
            <a:pathLst>
              <a:path w="977900" h="209550">
                <a:moveTo>
                  <a:pt x="0" y="209550"/>
                </a:moveTo>
                <a:lnTo>
                  <a:pt x="977480" y="209550"/>
                </a:lnTo>
                <a:lnTo>
                  <a:pt x="97748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6856" y="3770503"/>
            <a:ext cx="165735" cy="209550"/>
          </a:xfrm>
          <a:custGeom>
            <a:avLst/>
            <a:gdLst/>
            <a:ahLst/>
            <a:cxnLst/>
            <a:rect l="l" t="t" r="r" b="b"/>
            <a:pathLst>
              <a:path w="165735" h="209550">
                <a:moveTo>
                  <a:pt x="0" y="209550"/>
                </a:moveTo>
                <a:lnTo>
                  <a:pt x="165290" y="209550"/>
                </a:lnTo>
                <a:lnTo>
                  <a:pt x="16529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6856" y="47992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74644" y="4799203"/>
            <a:ext cx="810260" cy="209550"/>
          </a:xfrm>
          <a:custGeom>
            <a:avLst/>
            <a:gdLst/>
            <a:ahLst/>
            <a:cxnLst/>
            <a:rect l="l" t="t" r="r" b="b"/>
            <a:pathLst>
              <a:path w="810260" h="209550">
                <a:moveTo>
                  <a:pt x="0" y="209550"/>
                </a:moveTo>
                <a:lnTo>
                  <a:pt x="809853" y="209550"/>
                </a:lnTo>
                <a:lnTo>
                  <a:pt x="80985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03547" y="4799203"/>
            <a:ext cx="1155700" cy="209550"/>
          </a:xfrm>
          <a:custGeom>
            <a:avLst/>
            <a:gdLst/>
            <a:ahLst/>
            <a:cxnLst/>
            <a:rect l="l" t="t" r="r" b="b"/>
            <a:pathLst>
              <a:path w="1155700" h="209550">
                <a:moveTo>
                  <a:pt x="0" y="209550"/>
                </a:moveTo>
                <a:lnTo>
                  <a:pt x="1155661" y="209550"/>
                </a:lnTo>
                <a:lnTo>
                  <a:pt x="115566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78246" y="4799203"/>
            <a:ext cx="3366770" cy="209550"/>
          </a:xfrm>
          <a:custGeom>
            <a:avLst/>
            <a:gdLst/>
            <a:ahLst/>
            <a:cxnLst/>
            <a:rect l="l" t="t" r="r" b="b"/>
            <a:pathLst>
              <a:path w="3366770" h="209550">
                <a:moveTo>
                  <a:pt x="0" y="209550"/>
                </a:moveTo>
                <a:lnTo>
                  <a:pt x="3366503" y="209550"/>
                </a:lnTo>
                <a:lnTo>
                  <a:pt x="336650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63800" y="4799203"/>
            <a:ext cx="770890" cy="209550"/>
          </a:xfrm>
          <a:custGeom>
            <a:avLst/>
            <a:gdLst/>
            <a:ahLst/>
            <a:cxnLst/>
            <a:rect l="l" t="t" r="r" b="b"/>
            <a:pathLst>
              <a:path w="770890" h="209550">
                <a:moveTo>
                  <a:pt x="0" y="209550"/>
                </a:moveTo>
                <a:lnTo>
                  <a:pt x="770661" y="209550"/>
                </a:lnTo>
                <a:lnTo>
                  <a:pt x="77066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6856" y="5142103"/>
            <a:ext cx="188595" cy="209550"/>
          </a:xfrm>
          <a:custGeom>
            <a:avLst/>
            <a:gdLst/>
            <a:ahLst/>
            <a:cxnLst/>
            <a:rect l="l" t="t" r="r" b="b"/>
            <a:pathLst>
              <a:path w="188595" h="209550">
                <a:moveTo>
                  <a:pt x="0" y="209550"/>
                </a:moveTo>
                <a:lnTo>
                  <a:pt x="188201" y="209550"/>
                </a:lnTo>
                <a:lnTo>
                  <a:pt x="18820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04108" y="5142103"/>
            <a:ext cx="3505200" cy="209550"/>
          </a:xfrm>
          <a:custGeom>
            <a:avLst/>
            <a:gdLst/>
            <a:ahLst/>
            <a:cxnLst/>
            <a:rect l="l" t="t" r="r" b="b"/>
            <a:pathLst>
              <a:path w="3505200" h="209550">
                <a:moveTo>
                  <a:pt x="0" y="209550"/>
                </a:moveTo>
                <a:lnTo>
                  <a:pt x="3504793" y="209550"/>
                </a:lnTo>
                <a:lnTo>
                  <a:pt x="35047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27951" y="5142103"/>
            <a:ext cx="2606675" cy="209550"/>
          </a:xfrm>
          <a:custGeom>
            <a:avLst/>
            <a:gdLst/>
            <a:ahLst/>
            <a:cxnLst/>
            <a:rect l="l" t="t" r="r" b="b"/>
            <a:pathLst>
              <a:path w="2606675" h="209550">
                <a:moveTo>
                  <a:pt x="0" y="209550"/>
                </a:moveTo>
                <a:lnTo>
                  <a:pt x="2606509" y="209550"/>
                </a:lnTo>
                <a:lnTo>
                  <a:pt x="260650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74644" y="5485003"/>
            <a:ext cx="188595" cy="209550"/>
          </a:xfrm>
          <a:custGeom>
            <a:avLst/>
            <a:gdLst/>
            <a:ahLst/>
            <a:cxnLst/>
            <a:rect l="l" t="t" r="r" b="b"/>
            <a:pathLst>
              <a:path w="188595" h="209550">
                <a:moveTo>
                  <a:pt x="0" y="209550"/>
                </a:moveTo>
                <a:lnTo>
                  <a:pt x="188175" y="209550"/>
                </a:lnTo>
                <a:lnTo>
                  <a:pt x="18817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81870" y="5485003"/>
            <a:ext cx="1086485" cy="209550"/>
          </a:xfrm>
          <a:custGeom>
            <a:avLst/>
            <a:gdLst/>
            <a:ahLst/>
            <a:cxnLst/>
            <a:rect l="l" t="t" r="r" b="b"/>
            <a:pathLst>
              <a:path w="1086485" h="209550">
                <a:moveTo>
                  <a:pt x="0" y="209550"/>
                </a:moveTo>
                <a:lnTo>
                  <a:pt x="1086370" y="209550"/>
                </a:lnTo>
                <a:lnTo>
                  <a:pt x="108637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87278" y="5485003"/>
            <a:ext cx="3919854" cy="209550"/>
          </a:xfrm>
          <a:custGeom>
            <a:avLst/>
            <a:gdLst/>
            <a:ahLst/>
            <a:cxnLst/>
            <a:rect l="l" t="t" r="r" b="b"/>
            <a:pathLst>
              <a:path w="3919854" h="209550">
                <a:moveTo>
                  <a:pt x="0" y="209550"/>
                </a:moveTo>
                <a:lnTo>
                  <a:pt x="3919524" y="209550"/>
                </a:lnTo>
                <a:lnTo>
                  <a:pt x="39195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525865" y="5485003"/>
            <a:ext cx="908685" cy="209550"/>
          </a:xfrm>
          <a:custGeom>
            <a:avLst/>
            <a:gdLst/>
            <a:ahLst/>
            <a:cxnLst/>
            <a:rect l="l" t="t" r="r" b="b"/>
            <a:pathLst>
              <a:path w="908684" h="209550">
                <a:moveTo>
                  <a:pt x="0" y="209550"/>
                </a:moveTo>
                <a:lnTo>
                  <a:pt x="908596" y="209550"/>
                </a:lnTo>
                <a:lnTo>
                  <a:pt x="90859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68281" y="2394140"/>
          <a:ext cx="6376035" cy="33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/>
                <a:gridCol w="243839"/>
                <a:gridCol w="115570"/>
                <a:gridCol w="91440"/>
                <a:gridCol w="184150"/>
                <a:gridCol w="276225"/>
                <a:gridCol w="368300"/>
                <a:gridCol w="184150"/>
                <a:gridCol w="275589"/>
                <a:gridCol w="3040380"/>
                <a:gridCol w="276225"/>
                <a:gridCol w="1095375"/>
              </a:tblGrid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4762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507365" algn="l"/>
                          <a:tab pos="1785620" algn="l"/>
                          <a:tab pos="3962400" algn="l"/>
                          <a:tab pos="57734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13%	27%	41%	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858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507365" algn="l"/>
                          <a:tab pos="1509395" algn="l"/>
                          <a:tab pos="3789045" algn="l"/>
                          <a:tab pos="587692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	13%	18%	53%	14%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1884045" algn="l"/>
                          <a:tab pos="495871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55%	41%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852805" algn="l"/>
                          <a:tab pos="3375025" algn="l"/>
                          <a:tab pos="580771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3%	17%	62%	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0617" y="743661"/>
            <a:ext cx="30899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13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 spc="5"/>
              <a:t>General-Admin </a:t>
            </a:r>
            <a:r>
              <a:rPr dirty="0"/>
              <a:t> </a:t>
            </a: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990"/>
                <a:gridCol w="794385"/>
                <a:gridCol w="396875"/>
                <a:gridCol w="661669"/>
                <a:gridCol w="131444"/>
                <a:gridCol w="396239"/>
                <a:gridCol w="1588135"/>
                <a:gridCol w="396239"/>
                <a:gridCol w="396239"/>
                <a:gridCol w="264160"/>
                <a:gridCol w="518795"/>
              </a:tblGrid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2810" y="743661"/>
            <a:ext cx="436753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90551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14 </a:t>
            </a:r>
            <a:r>
              <a:rPr dirty="0"/>
              <a:t>- Invivo - </a:t>
            </a:r>
            <a:r>
              <a:rPr dirty="0" spc="5"/>
              <a:t>Busines</a:t>
            </a:r>
            <a:r>
              <a:rPr dirty="0" spc="-35"/>
              <a:t> </a:t>
            </a:r>
            <a:r>
              <a:rPr dirty="0" spc="5"/>
              <a:t>Functions</a:t>
            </a:r>
          </a:p>
          <a:p>
            <a:pPr marL="185864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4456303"/>
            <a:ext cx="216535" cy="209550"/>
          </a:xfrm>
          <a:custGeom>
            <a:avLst/>
            <a:gdLst/>
            <a:ahLst/>
            <a:cxnLst/>
            <a:rect l="l" t="t" r="r" b="b"/>
            <a:pathLst>
              <a:path w="216535" h="209550">
                <a:moveTo>
                  <a:pt x="0" y="209550"/>
                </a:moveTo>
                <a:lnTo>
                  <a:pt x="216141" y="209550"/>
                </a:lnTo>
                <a:lnTo>
                  <a:pt x="2161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32060" y="4456303"/>
          <a:ext cx="610298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645"/>
                <a:gridCol w="1177290"/>
                <a:gridCol w="2589530"/>
                <a:gridCol w="187388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65"/>
                <a:gridCol w="175894"/>
                <a:gridCol w="176529"/>
                <a:gridCol w="175895"/>
                <a:gridCol w="175894"/>
                <a:gridCol w="175894"/>
                <a:gridCol w="175259"/>
                <a:gridCol w="175894"/>
                <a:gridCol w="175260"/>
                <a:gridCol w="704850"/>
                <a:gridCol w="704850"/>
                <a:gridCol w="1058544"/>
                <a:gridCol w="351789"/>
                <a:gridCol w="116204"/>
                <a:gridCol w="57785"/>
                <a:gridCol w="351789"/>
                <a:gridCol w="527685"/>
                <a:gridCol w="694689"/>
              </a:tblGrid>
              <a:tr h="209550">
                <a:tc>
                  <a:txBody>
                    <a:bodyPr/>
                    <a:lstStyle/>
                    <a:p>
                      <a:pPr algn="r" marR="990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990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3454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990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306" y="743661"/>
            <a:ext cx="333311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15 </a:t>
            </a:r>
            <a:r>
              <a:rPr dirty="0"/>
              <a:t>- Invivo - Scientific  </a:t>
            </a:r>
            <a:r>
              <a:rPr dirty="0" spc="5"/>
              <a:t>(N =</a:t>
            </a:r>
            <a:r>
              <a:rPr dirty="0" spc="-15"/>
              <a:t> </a:t>
            </a:r>
            <a:r>
              <a:rPr dirty="0" spc="5"/>
              <a:t>102)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4113403"/>
            <a:ext cx="230504" cy="209550"/>
          </a:xfrm>
          <a:custGeom>
            <a:avLst/>
            <a:gdLst/>
            <a:ahLst/>
            <a:cxnLst/>
            <a:rect l="l" t="t" r="r" b="b"/>
            <a:pathLst>
              <a:path w="230504" h="209550">
                <a:moveTo>
                  <a:pt x="0" y="209550"/>
                </a:moveTo>
                <a:lnTo>
                  <a:pt x="230136" y="209550"/>
                </a:lnTo>
                <a:lnTo>
                  <a:pt x="23013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92586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70361" y="4113403"/>
            <a:ext cx="3533140" cy="209550"/>
          </a:xfrm>
          <a:custGeom>
            <a:avLst/>
            <a:gdLst/>
            <a:ahLst/>
            <a:cxnLst/>
            <a:rect l="l" t="t" r="r" b="b"/>
            <a:pathLst>
              <a:path w="3533140" h="209550">
                <a:moveTo>
                  <a:pt x="0" y="209550"/>
                </a:moveTo>
                <a:lnTo>
                  <a:pt x="3533038" y="209550"/>
                </a:lnTo>
                <a:lnTo>
                  <a:pt x="353303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22449" y="4113403"/>
            <a:ext cx="1112520" cy="209550"/>
          </a:xfrm>
          <a:custGeom>
            <a:avLst/>
            <a:gdLst/>
            <a:ahLst/>
            <a:cxnLst/>
            <a:rect l="l" t="t" r="r" b="b"/>
            <a:pathLst>
              <a:path w="1112520" h="209550">
                <a:moveTo>
                  <a:pt x="0" y="209550"/>
                </a:moveTo>
                <a:lnTo>
                  <a:pt x="1112012" y="209550"/>
                </a:lnTo>
                <a:lnTo>
                  <a:pt x="111201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5142103"/>
            <a:ext cx="185420" cy="209550"/>
          </a:xfrm>
          <a:custGeom>
            <a:avLst/>
            <a:gdLst/>
            <a:ahLst/>
            <a:cxnLst/>
            <a:rect l="l" t="t" r="r" b="b"/>
            <a:pathLst>
              <a:path w="185420" h="209550">
                <a:moveTo>
                  <a:pt x="0" y="209550"/>
                </a:moveTo>
                <a:lnTo>
                  <a:pt x="185242" y="209550"/>
                </a:lnTo>
                <a:lnTo>
                  <a:pt x="18524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01149" y="5142103"/>
            <a:ext cx="3936365" cy="209550"/>
          </a:xfrm>
          <a:custGeom>
            <a:avLst/>
            <a:gdLst/>
            <a:ahLst/>
            <a:cxnLst/>
            <a:rect l="l" t="t" r="r" b="b"/>
            <a:pathLst>
              <a:path w="3936365" h="209550">
                <a:moveTo>
                  <a:pt x="0" y="209550"/>
                </a:moveTo>
                <a:lnTo>
                  <a:pt x="3936085" y="209550"/>
                </a:lnTo>
                <a:lnTo>
                  <a:pt x="393608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56284" y="5142103"/>
            <a:ext cx="2178685" cy="209550"/>
          </a:xfrm>
          <a:custGeom>
            <a:avLst/>
            <a:gdLst/>
            <a:ahLst/>
            <a:cxnLst/>
            <a:rect l="l" t="t" r="r" b="b"/>
            <a:pathLst>
              <a:path w="2178684" h="209550">
                <a:moveTo>
                  <a:pt x="0" y="209550"/>
                </a:moveTo>
                <a:lnTo>
                  <a:pt x="2178177" y="209550"/>
                </a:lnTo>
                <a:lnTo>
                  <a:pt x="217817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74644" y="5485003"/>
            <a:ext cx="1139825" cy="209550"/>
          </a:xfrm>
          <a:custGeom>
            <a:avLst/>
            <a:gdLst/>
            <a:ahLst/>
            <a:cxnLst/>
            <a:rect l="l" t="t" r="r" b="b"/>
            <a:pathLst>
              <a:path w="1139825" h="209550">
                <a:moveTo>
                  <a:pt x="0" y="209550"/>
                </a:moveTo>
                <a:lnTo>
                  <a:pt x="1139723" y="209550"/>
                </a:lnTo>
                <a:lnTo>
                  <a:pt x="113972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33404" y="5485003"/>
            <a:ext cx="3942715" cy="209550"/>
          </a:xfrm>
          <a:custGeom>
            <a:avLst/>
            <a:gdLst/>
            <a:ahLst/>
            <a:cxnLst/>
            <a:rect l="l" t="t" r="r" b="b"/>
            <a:pathLst>
              <a:path w="3942715" h="209550">
                <a:moveTo>
                  <a:pt x="0" y="209550"/>
                </a:moveTo>
                <a:lnTo>
                  <a:pt x="3942118" y="209550"/>
                </a:lnTo>
                <a:lnTo>
                  <a:pt x="39421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94572" y="5485003"/>
            <a:ext cx="1040130" cy="209550"/>
          </a:xfrm>
          <a:custGeom>
            <a:avLst/>
            <a:gdLst/>
            <a:ahLst/>
            <a:cxnLst/>
            <a:rect l="l" t="t" r="r" b="b"/>
            <a:pathLst>
              <a:path w="1040129" h="209550">
                <a:moveTo>
                  <a:pt x="0" y="209550"/>
                </a:moveTo>
                <a:lnTo>
                  <a:pt x="1039876" y="209550"/>
                </a:lnTo>
                <a:lnTo>
                  <a:pt x="10398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068281" y="2394140"/>
          <a:ext cx="6376035" cy="33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"/>
                <a:gridCol w="175260"/>
                <a:gridCol w="55879"/>
                <a:gridCol w="108584"/>
                <a:gridCol w="124459"/>
                <a:gridCol w="155575"/>
                <a:gridCol w="391159"/>
                <a:gridCol w="45084"/>
                <a:gridCol w="42544"/>
                <a:gridCol w="207009"/>
                <a:gridCol w="3458845"/>
                <a:gridCol w="53339"/>
                <a:gridCol w="144145"/>
                <a:gridCol w="208279"/>
                <a:gridCol w="68579"/>
                <a:gridCol w="180975"/>
                <a:gridCol w="62229"/>
                <a:gridCol w="685165"/>
              </a:tblGrid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tabLst>
                          <a:tab pos="2113280" algn="l"/>
                          <a:tab pos="44551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 </a:t>
                      </a:r>
                      <a:r>
                        <a:rPr dirty="0" sz="9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	56%	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429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tabLst>
                          <a:tab pos="2096770" algn="l"/>
                          <a:tab pos="517334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62%	34%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672465" algn="l"/>
                          <a:tab pos="3232150" algn="l"/>
                          <a:tab pos="574230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	18%	62%	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Gender 1 </a:t>
            </a:r>
            <a:r>
              <a:rPr dirty="0"/>
              <a:t>-</a:t>
            </a:r>
            <a:r>
              <a:rPr dirty="0" spc="-45"/>
              <a:t> </a:t>
            </a:r>
            <a:r>
              <a:rPr dirty="0" spc="5"/>
              <a:t>F</a:t>
            </a:r>
          </a:p>
          <a:p>
            <a:pPr algn="ctr" marL="61594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 spc="5"/>
              <a:t>117)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52418" y="3770503"/>
            <a:ext cx="1285240" cy="209550"/>
          </a:xfrm>
          <a:custGeom>
            <a:avLst/>
            <a:gdLst/>
            <a:ahLst/>
            <a:cxnLst/>
            <a:rect l="l" t="t" r="r" b="b"/>
            <a:pathLst>
              <a:path w="1285239" h="209550">
                <a:moveTo>
                  <a:pt x="0" y="209550"/>
                </a:moveTo>
                <a:lnTo>
                  <a:pt x="1284693" y="209550"/>
                </a:lnTo>
                <a:lnTo>
                  <a:pt x="12846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56162" y="3770503"/>
            <a:ext cx="4146550" cy="209550"/>
          </a:xfrm>
          <a:custGeom>
            <a:avLst/>
            <a:gdLst/>
            <a:ahLst/>
            <a:cxnLst/>
            <a:rect l="l" t="t" r="r" b="b"/>
            <a:pathLst>
              <a:path w="4146550" h="209550">
                <a:moveTo>
                  <a:pt x="0" y="209550"/>
                </a:moveTo>
                <a:lnTo>
                  <a:pt x="4146461" y="209550"/>
                </a:lnTo>
                <a:lnTo>
                  <a:pt x="414646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21660" y="3770503"/>
            <a:ext cx="513080" cy="209550"/>
          </a:xfrm>
          <a:custGeom>
            <a:avLst/>
            <a:gdLst/>
            <a:ahLst/>
            <a:cxnLst/>
            <a:rect l="l" t="t" r="r" b="b"/>
            <a:pathLst>
              <a:path w="513079" h="209550">
                <a:moveTo>
                  <a:pt x="0" y="209550"/>
                </a:moveTo>
                <a:lnTo>
                  <a:pt x="512787" y="209550"/>
                </a:lnTo>
                <a:lnTo>
                  <a:pt x="51278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6856" y="44563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74644" y="4456303"/>
            <a:ext cx="234950" cy="209550"/>
          </a:xfrm>
          <a:custGeom>
            <a:avLst/>
            <a:gdLst/>
            <a:ahLst/>
            <a:cxnLst/>
            <a:rect l="l" t="t" r="r" b="b"/>
            <a:pathLst>
              <a:path w="234950" h="209550">
                <a:moveTo>
                  <a:pt x="0" y="209550"/>
                </a:moveTo>
                <a:lnTo>
                  <a:pt x="234581" y="209550"/>
                </a:lnTo>
                <a:lnTo>
                  <a:pt x="23458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28263" y="4456303"/>
            <a:ext cx="1085850" cy="209550"/>
          </a:xfrm>
          <a:custGeom>
            <a:avLst/>
            <a:gdLst/>
            <a:ahLst/>
            <a:cxnLst/>
            <a:rect l="l" t="t" r="r" b="b"/>
            <a:pathLst>
              <a:path w="1085850" h="209550">
                <a:moveTo>
                  <a:pt x="0" y="209550"/>
                </a:moveTo>
                <a:lnTo>
                  <a:pt x="1085735" y="209550"/>
                </a:lnTo>
                <a:lnTo>
                  <a:pt x="108573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33048" y="4456303"/>
            <a:ext cx="4236720" cy="209550"/>
          </a:xfrm>
          <a:custGeom>
            <a:avLst/>
            <a:gdLst/>
            <a:ahLst/>
            <a:cxnLst/>
            <a:rect l="l" t="t" r="r" b="b"/>
            <a:pathLst>
              <a:path w="4236720" h="209550">
                <a:moveTo>
                  <a:pt x="0" y="209550"/>
                </a:moveTo>
                <a:lnTo>
                  <a:pt x="4236720" y="209550"/>
                </a:lnTo>
                <a:lnTo>
                  <a:pt x="42367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88818" y="4456303"/>
            <a:ext cx="546100" cy="209550"/>
          </a:xfrm>
          <a:custGeom>
            <a:avLst/>
            <a:gdLst/>
            <a:ahLst/>
            <a:cxnLst/>
            <a:rect l="l" t="t" r="r" b="b"/>
            <a:pathLst>
              <a:path w="546100" h="209550">
                <a:moveTo>
                  <a:pt x="0" y="209550"/>
                </a:moveTo>
                <a:lnTo>
                  <a:pt x="545630" y="209550"/>
                </a:lnTo>
                <a:lnTo>
                  <a:pt x="54563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6856" y="4799203"/>
            <a:ext cx="171450" cy="209550"/>
          </a:xfrm>
          <a:custGeom>
            <a:avLst/>
            <a:gdLst/>
            <a:ahLst/>
            <a:cxnLst/>
            <a:rect l="l" t="t" r="r" b="b"/>
            <a:pathLst>
              <a:path w="171450" h="209550">
                <a:moveTo>
                  <a:pt x="0" y="209550"/>
                </a:moveTo>
                <a:lnTo>
                  <a:pt x="170992" y="209550"/>
                </a:lnTo>
                <a:lnTo>
                  <a:pt x="1709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86912" y="4799203"/>
            <a:ext cx="334645" cy="209550"/>
          </a:xfrm>
          <a:custGeom>
            <a:avLst/>
            <a:gdLst/>
            <a:ahLst/>
            <a:cxnLst/>
            <a:rect l="l" t="t" r="r" b="b"/>
            <a:pathLst>
              <a:path w="334645" h="209550">
                <a:moveTo>
                  <a:pt x="0" y="209550"/>
                </a:moveTo>
                <a:lnTo>
                  <a:pt x="334340" y="209550"/>
                </a:lnTo>
                <a:lnTo>
                  <a:pt x="33434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40302" y="4799203"/>
            <a:ext cx="1054100" cy="209550"/>
          </a:xfrm>
          <a:custGeom>
            <a:avLst/>
            <a:gdLst/>
            <a:ahLst/>
            <a:cxnLst/>
            <a:rect l="l" t="t" r="r" b="b"/>
            <a:pathLst>
              <a:path w="1054100" h="209550">
                <a:moveTo>
                  <a:pt x="0" y="209550"/>
                </a:moveTo>
                <a:lnTo>
                  <a:pt x="1053846" y="209550"/>
                </a:lnTo>
                <a:lnTo>
                  <a:pt x="105384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13198" y="4799203"/>
            <a:ext cx="4178300" cy="209550"/>
          </a:xfrm>
          <a:custGeom>
            <a:avLst/>
            <a:gdLst/>
            <a:ahLst/>
            <a:cxnLst/>
            <a:rect l="l" t="t" r="r" b="b"/>
            <a:pathLst>
              <a:path w="4178300" h="209550">
                <a:moveTo>
                  <a:pt x="0" y="209550"/>
                </a:moveTo>
                <a:lnTo>
                  <a:pt x="4177817" y="209550"/>
                </a:lnTo>
                <a:lnTo>
                  <a:pt x="41778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910066" y="4799203"/>
            <a:ext cx="524510" cy="209550"/>
          </a:xfrm>
          <a:custGeom>
            <a:avLst/>
            <a:gdLst/>
            <a:ahLst/>
            <a:cxnLst/>
            <a:rect l="l" t="t" r="r" b="b"/>
            <a:pathLst>
              <a:path w="524509" h="209550">
                <a:moveTo>
                  <a:pt x="0" y="209550"/>
                </a:moveTo>
                <a:lnTo>
                  <a:pt x="524382" y="209550"/>
                </a:lnTo>
                <a:lnTo>
                  <a:pt x="52438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255581" y="5132571"/>
          <a:ext cx="6198235" cy="57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"/>
                <a:gridCol w="69214"/>
                <a:gridCol w="1276350"/>
                <a:gridCol w="3462020"/>
                <a:gridCol w="722629"/>
                <a:gridCol w="329564"/>
              </a:tblGrid>
              <a:tr h="2095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121920"/>
                <a:gridCol w="162560"/>
                <a:gridCol w="243840"/>
                <a:gridCol w="302259"/>
                <a:gridCol w="131444"/>
                <a:gridCol w="82550"/>
                <a:gridCol w="297180"/>
                <a:gridCol w="435610"/>
                <a:gridCol w="3526154"/>
                <a:gridCol w="174625"/>
                <a:gridCol w="115570"/>
                <a:gridCol w="95249"/>
                <a:gridCol w="478155"/>
              </a:tblGrid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19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922655" algn="l"/>
                          <a:tab pos="3656965" algn="l"/>
                          <a:tab pos="600583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r>
                        <a:rPr dirty="0" sz="9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	21%	66%	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287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899160" algn="l"/>
                          <a:tab pos="3579495" algn="l"/>
                          <a:tab pos="59893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</a:t>
                      </a:r>
                      <a:r>
                        <a:rPr dirty="0" sz="90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	17%	67%	11%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310515" algn="l"/>
                          <a:tab pos="995044" algn="l"/>
                          <a:tab pos="3629660" algn="l"/>
                          <a:tab pos="602869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6%	17%	66%	9%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312420" algn="l"/>
                          <a:tab pos="2842260" algn="l"/>
                          <a:tab pos="574167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	6%	74%	18%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1077595" algn="l"/>
                          <a:tab pos="3841750" algn="l"/>
                          <a:tab pos="61315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   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5%	21%	66%	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Gender 2 </a:t>
            </a:r>
            <a:r>
              <a:rPr dirty="0"/>
              <a:t>-</a:t>
            </a:r>
            <a:r>
              <a:rPr dirty="0" spc="-45"/>
              <a:t> </a:t>
            </a:r>
            <a:r>
              <a:rPr dirty="0" spc="5"/>
              <a:t>M</a:t>
            </a:r>
          </a:p>
          <a:p>
            <a:pPr algn="ctr" marL="61594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 spc="5"/>
              <a:t>260)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1742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79516" y="4113403"/>
            <a:ext cx="2988310" cy="209550"/>
          </a:xfrm>
          <a:custGeom>
            <a:avLst/>
            <a:gdLst/>
            <a:ahLst/>
            <a:cxnLst/>
            <a:rect l="l" t="t" r="r" b="b"/>
            <a:pathLst>
              <a:path w="2988309" h="209550">
                <a:moveTo>
                  <a:pt x="0" y="209550"/>
                </a:moveTo>
                <a:lnTo>
                  <a:pt x="2988271" y="209550"/>
                </a:lnTo>
                <a:lnTo>
                  <a:pt x="298827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86851" y="4113403"/>
            <a:ext cx="1148080" cy="209550"/>
          </a:xfrm>
          <a:custGeom>
            <a:avLst/>
            <a:gdLst/>
            <a:ahLst/>
            <a:cxnLst/>
            <a:rect l="l" t="t" r="r" b="b"/>
            <a:pathLst>
              <a:path w="1148079" h="209550">
                <a:moveTo>
                  <a:pt x="0" y="209550"/>
                </a:moveTo>
                <a:lnTo>
                  <a:pt x="1147610" y="209550"/>
                </a:lnTo>
                <a:lnTo>
                  <a:pt x="11476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169545"/>
                <a:gridCol w="66675"/>
                <a:gridCol w="75565"/>
                <a:gridCol w="54609"/>
                <a:gridCol w="302259"/>
                <a:gridCol w="108584"/>
                <a:gridCol w="221615"/>
                <a:gridCol w="59690"/>
                <a:gridCol w="115569"/>
                <a:gridCol w="109219"/>
                <a:gridCol w="534035"/>
                <a:gridCol w="2383790"/>
                <a:gridCol w="471170"/>
                <a:gridCol w="231139"/>
                <a:gridCol w="80645"/>
                <a:gridCol w="1184910"/>
              </a:tblGrid>
              <a:tr h="209550">
                <a:tc gridSpan="2"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438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tabLst>
                          <a:tab pos="1591945" algn="l"/>
                          <a:tab pos="3678554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	47%	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1"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457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7764" y="743661"/>
            <a:ext cx="31153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2806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Age Clubbed 1 </a:t>
            </a:r>
            <a:r>
              <a:rPr dirty="0"/>
              <a:t>- </a:t>
            </a:r>
            <a:r>
              <a:rPr dirty="0" spc="5"/>
              <a:t>31-40</a:t>
            </a:r>
            <a:r>
              <a:rPr dirty="0" spc="-114"/>
              <a:t> </a:t>
            </a:r>
            <a:r>
              <a:rPr dirty="0" spc="5"/>
              <a:t>Years</a:t>
            </a:r>
          </a:p>
          <a:p>
            <a:pPr marL="110617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 spc="5"/>
              <a:t>130)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74644" y="2398903"/>
            <a:ext cx="421005" cy="209550"/>
          </a:xfrm>
          <a:custGeom>
            <a:avLst/>
            <a:gdLst/>
            <a:ahLst/>
            <a:cxnLst/>
            <a:rect l="l" t="t" r="r" b="b"/>
            <a:pathLst>
              <a:path w="421004" h="209550">
                <a:moveTo>
                  <a:pt x="0" y="209550"/>
                </a:moveTo>
                <a:lnTo>
                  <a:pt x="420827" y="209550"/>
                </a:lnTo>
                <a:lnTo>
                  <a:pt x="42082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14521" y="2398903"/>
            <a:ext cx="518795" cy="209550"/>
          </a:xfrm>
          <a:custGeom>
            <a:avLst/>
            <a:gdLst/>
            <a:ahLst/>
            <a:cxnLst/>
            <a:rect l="l" t="t" r="r" b="b"/>
            <a:pathLst>
              <a:path w="518795" h="209550">
                <a:moveTo>
                  <a:pt x="0" y="209550"/>
                </a:moveTo>
                <a:lnTo>
                  <a:pt x="518718" y="209550"/>
                </a:lnTo>
                <a:lnTo>
                  <a:pt x="5187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91343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52290" y="2398903"/>
            <a:ext cx="3795395" cy="209550"/>
          </a:xfrm>
          <a:custGeom>
            <a:avLst/>
            <a:gdLst/>
            <a:ahLst/>
            <a:cxnLst/>
            <a:rect l="l" t="t" r="r" b="b"/>
            <a:pathLst>
              <a:path w="3795395" h="209550">
                <a:moveTo>
                  <a:pt x="0" y="209550"/>
                </a:moveTo>
                <a:lnTo>
                  <a:pt x="3794937" y="209550"/>
                </a:lnTo>
                <a:lnTo>
                  <a:pt x="37949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38240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66278" y="2398903"/>
            <a:ext cx="1368425" cy="209550"/>
          </a:xfrm>
          <a:custGeom>
            <a:avLst/>
            <a:gdLst/>
            <a:ahLst/>
            <a:cxnLst/>
            <a:rect l="l" t="t" r="r" b="b"/>
            <a:pathLst>
              <a:path w="1368425" h="209550">
                <a:moveTo>
                  <a:pt x="0" y="209550"/>
                </a:moveTo>
                <a:lnTo>
                  <a:pt x="1368183" y="209550"/>
                </a:lnTo>
                <a:lnTo>
                  <a:pt x="13681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638857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350" y="27551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96856" y="2741803"/>
            <a:ext cx="177165" cy="209550"/>
          </a:xfrm>
          <a:custGeom>
            <a:avLst/>
            <a:gdLst/>
            <a:ahLst/>
            <a:cxnLst/>
            <a:rect l="l" t="t" r="r" b="b"/>
            <a:pathLst>
              <a:path w="177164" h="209550">
                <a:moveTo>
                  <a:pt x="0" y="209550"/>
                </a:moveTo>
                <a:lnTo>
                  <a:pt x="176720" y="209550"/>
                </a:lnTo>
                <a:lnTo>
                  <a:pt x="1767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2627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70402" y="2741803"/>
            <a:ext cx="910590" cy="209550"/>
          </a:xfrm>
          <a:custGeom>
            <a:avLst/>
            <a:gdLst/>
            <a:ahLst/>
            <a:cxnLst/>
            <a:rect l="l" t="t" r="r" b="b"/>
            <a:pathLst>
              <a:path w="910589" h="209550">
                <a:moveTo>
                  <a:pt x="0" y="209550"/>
                </a:moveTo>
                <a:lnTo>
                  <a:pt x="910196" y="209550"/>
                </a:lnTo>
                <a:lnTo>
                  <a:pt x="91019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813987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99648" y="2741803"/>
            <a:ext cx="3892550" cy="209550"/>
          </a:xfrm>
          <a:custGeom>
            <a:avLst/>
            <a:gdLst/>
            <a:ahLst/>
            <a:cxnLst/>
            <a:rect l="l" t="t" r="r" b="b"/>
            <a:pathLst>
              <a:path w="3892550" h="209550">
                <a:moveTo>
                  <a:pt x="0" y="209550"/>
                </a:moveTo>
                <a:lnTo>
                  <a:pt x="3892435" y="209550"/>
                </a:lnTo>
                <a:lnTo>
                  <a:pt x="389243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34353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11133" y="2741803"/>
            <a:ext cx="1123315" cy="209550"/>
          </a:xfrm>
          <a:custGeom>
            <a:avLst/>
            <a:gdLst/>
            <a:ahLst/>
            <a:cxnLst/>
            <a:rect l="l" t="t" r="r" b="b"/>
            <a:pathLst>
              <a:path w="1123315" h="209550">
                <a:moveTo>
                  <a:pt x="0" y="209550"/>
                </a:moveTo>
                <a:lnTo>
                  <a:pt x="1123315" y="209550"/>
                </a:lnTo>
                <a:lnTo>
                  <a:pt x="112331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761285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8350" y="30980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74644" y="3084703"/>
            <a:ext cx="347980" cy="209550"/>
          </a:xfrm>
          <a:custGeom>
            <a:avLst/>
            <a:gdLst/>
            <a:ahLst/>
            <a:cxnLst/>
            <a:rect l="l" t="t" r="r" b="b"/>
            <a:pathLst>
              <a:path w="347979" h="209550">
                <a:moveTo>
                  <a:pt x="0" y="209550"/>
                </a:moveTo>
                <a:lnTo>
                  <a:pt x="347687" y="209550"/>
                </a:lnTo>
                <a:lnTo>
                  <a:pt x="34768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41381" y="3084703"/>
            <a:ext cx="1191260" cy="209550"/>
          </a:xfrm>
          <a:custGeom>
            <a:avLst/>
            <a:gdLst/>
            <a:ahLst/>
            <a:cxnLst/>
            <a:rect l="l" t="t" r="r" b="b"/>
            <a:pathLst>
              <a:path w="1191260" h="209550">
                <a:moveTo>
                  <a:pt x="0" y="209550"/>
                </a:moveTo>
                <a:lnTo>
                  <a:pt x="1191133" y="209550"/>
                </a:lnTo>
                <a:lnTo>
                  <a:pt x="119113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125429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51565" y="3084703"/>
            <a:ext cx="3355340" cy="209550"/>
          </a:xfrm>
          <a:custGeom>
            <a:avLst/>
            <a:gdLst/>
            <a:ahLst/>
            <a:cxnLst/>
            <a:rect l="l" t="t" r="r" b="b"/>
            <a:pathLst>
              <a:path w="3355340" h="209550">
                <a:moveTo>
                  <a:pt x="0" y="209550"/>
                </a:moveTo>
                <a:lnTo>
                  <a:pt x="3354717" y="209550"/>
                </a:lnTo>
                <a:lnTo>
                  <a:pt x="33547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417411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25332" y="3084703"/>
            <a:ext cx="1209675" cy="209550"/>
          </a:xfrm>
          <a:custGeom>
            <a:avLst/>
            <a:gdLst/>
            <a:ahLst/>
            <a:cxnLst/>
            <a:rect l="l" t="t" r="r" b="b"/>
            <a:pathLst>
              <a:path w="1209675" h="209550">
                <a:moveTo>
                  <a:pt x="0" y="209550"/>
                </a:moveTo>
                <a:lnTo>
                  <a:pt x="1209128" y="209550"/>
                </a:lnTo>
                <a:lnTo>
                  <a:pt x="120912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718384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8350" y="34409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96856" y="3427603"/>
            <a:ext cx="226695" cy="209550"/>
          </a:xfrm>
          <a:custGeom>
            <a:avLst/>
            <a:gdLst/>
            <a:ahLst/>
            <a:cxnLst/>
            <a:rect l="l" t="t" r="r" b="b"/>
            <a:pathLst>
              <a:path w="226695" h="209550">
                <a:moveTo>
                  <a:pt x="0" y="209550"/>
                </a:moveTo>
                <a:lnTo>
                  <a:pt x="226618" y="209550"/>
                </a:lnTo>
                <a:lnTo>
                  <a:pt x="2266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093681" y="2431948"/>
            <a:ext cx="474345" cy="119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310" algn="l"/>
              </a:tabLst>
            </a:pPr>
            <a:r>
              <a:rPr dirty="0" sz="900">
                <a:latin typeface="Calibri"/>
                <a:cs typeface="Calibri"/>
              </a:rPr>
              <a:t>1%	7%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3%</a:t>
            </a:r>
            <a:r>
              <a:rPr dirty="0" sz="900" spc="1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84480" algn="l"/>
              </a:tabLst>
            </a:pPr>
            <a:r>
              <a:rPr dirty="0" sz="900">
                <a:latin typeface="Calibri"/>
                <a:cs typeface="Calibri"/>
              </a:rPr>
              <a:t>2%	6%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42525" y="3427603"/>
            <a:ext cx="1134745" cy="209550"/>
          </a:xfrm>
          <a:custGeom>
            <a:avLst/>
            <a:gdLst/>
            <a:ahLst/>
            <a:cxnLst/>
            <a:rect l="l" t="t" r="r" b="b"/>
            <a:pathLst>
              <a:path w="1134745" h="209550">
                <a:moveTo>
                  <a:pt x="0" y="209550"/>
                </a:moveTo>
                <a:lnTo>
                  <a:pt x="1134617" y="209550"/>
                </a:lnTo>
                <a:lnTo>
                  <a:pt x="11346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798328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96193" y="3427603"/>
            <a:ext cx="3589020" cy="209550"/>
          </a:xfrm>
          <a:custGeom>
            <a:avLst/>
            <a:gdLst/>
            <a:ahLst/>
            <a:cxnLst/>
            <a:rect l="l" t="t" r="r" b="b"/>
            <a:pathLst>
              <a:path w="3589020" h="209550">
                <a:moveTo>
                  <a:pt x="0" y="209550"/>
                </a:moveTo>
                <a:lnTo>
                  <a:pt x="3588702" y="209550"/>
                </a:lnTo>
                <a:lnTo>
                  <a:pt x="358870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179032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103946" y="3427603"/>
            <a:ext cx="1330960" cy="209550"/>
          </a:xfrm>
          <a:custGeom>
            <a:avLst/>
            <a:gdLst/>
            <a:ahLst/>
            <a:cxnLst/>
            <a:rect l="l" t="t" r="r" b="b"/>
            <a:pathLst>
              <a:path w="1330959" h="209550">
                <a:moveTo>
                  <a:pt x="0" y="209550"/>
                </a:moveTo>
                <a:lnTo>
                  <a:pt x="1330502" y="209550"/>
                </a:lnTo>
                <a:lnTo>
                  <a:pt x="133050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8657691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8350" y="3783863"/>
            <a:ext cx="1136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Change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093681" y="38035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74644" y="3770503"/>
            <a:ext cx="1187450" cy="209550"/>
          </a:xfrm>
          <a:custGeom>
            <a:avLst/>
            <a:gdLst/>
            <a:ahLst/>
            <a:cxnLst/>
            <a:rect l="l" t="t" r="r" b="b"/>
            <a:pathLst>
              <a:path w="1187450" h="209550">
                <a:moveTo>
                  <a:pt x="0" y="209550"/>
                </a:moveTo>
                <a:lnTo>
                  <a:pt x="1186929" y="209550"/>
                </a:lnTo>
                <a:lnTo>
                  <a:pt x="118692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756583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480610" y="3770503"/>
            <a:ext cx="3746500" cy="209550"/>
          </a:xfrm>
          <a:custGeom>
            <a:avLst/>
            <a:gdLst/>
            <a:ahLst/>
            <a:cxnLst/>
            <a:rect l="l" t="t" r="r" b="b"/>
            <a:pathLst>
              <a:path w="3746500" h="209550">
                <a:moveTo>
                  <a:pt x="0" y="209550"/>
                </a:moveTo>
                <a:lnTo>
                  <a:pt x="3746360" y="209550"/>
                </a:lnTo>
                <a:lnTo>
                  <a:pt x="37463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242278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46033" y="3770503"/>
            <a:ext cx="1188720" cy="209550"/>
          </a:xfrm>
          <a:custGeom>
            <a:avLst/>
            <a:gdLst/>
            <a:ahLst/>
            <a:cxnLst/>
            <a:rect l="l" t="t" r="r" b="b"/>
            <a:pathLst>
              <a:path w="1188720" h="209550">
                <a:moveTo>
                  <a:pt x="0" y="209550"/>
                </a:moveTo>
                <a:lnTo>
                  <a:pt x="1188427" y="209550"/>
                </a:lnTo>
                <a:lnTo>
                  <a:pt x="118842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8728735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96856" y="4113403"/>
            <a:ext cx="1203960" cy="209550"/>
          </a:xfrm>
          <a:custGeom>
            <a:avLst/>
            <a:gdLst/>
            <a:ahLst/>
            <a:cxnLst/>
            <a:rect l="l" t="t" r="r" b="b"/>
            <a:pathLst>
              <a:path w="1203960" h="209550">
                <a:moveTo>
                  <a:pt x="0" y="209550"/>
                </a:moveTo>
                <a:lnTo>
                  <a:pt x="1203337" y="209550"/>
                </a:lnTo>
                <a:lnTo>
                  <a:pt x="12033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319244" y="4113403"/>
            <a:ext cx="469900" cy="209550"/>
          </a:xfrm>
          <a:custGeom>
            <a:avLst/>
            <a:gdLst/>
            <a:ahLst/>
            <a:cxnLst/>
            <a:rect l="l" t="t" r="r" b="b"/>
            <a:pathLst>
              <a:path w="469900" h="209550">
                <a:moveTo>
                  <a:pt x="0" y="209550"/>
                </a:moveTo>
                <a:lnTo>
                  <a:pt x="469773" y="209550"/>
                </a:lnTo>
                <a:lnTo>
                  <a:pt x="46977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08067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96856" y="44563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274644" y="4456303"/>
            <a:ext cx="209550" cy="209550"/>
          </a:xfrm>
          <a:custGeom>
            <a:avLst/>
            <a:gdLst/>
            <a:ahLst/>
            <a:cxnLst/>
            <a:rect l="l" t="t" r="r" b="b"/>
            <a:pathLst>
              <a:path w="209550" h="209550">
                <a:moveTo>
                  <a:pt x="0" y="209550"/>
                </a:moveTo>
                <a:lnTo>
                  <a:pt x="209156" y="209550"/>
                </a:lnTo>
                <a:lnTo>
                  <a:pt x="20915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502837" y="4456303"/>
            <a:ext cx="1056640" cy="209550"/>
          </a:xfrm>
          <a:custGeom>
            <a:avLst/>
            <a:gdLst/>
            <a:ahLst/>
            <a:cxnLst/>
            <a:rect l="l" t="t" r="r" b="b"/>
            <a:pathLst>
              <a:path w="1056639" h="209550">
                <a:moveTo>
                  <a:pt x="0" y="209550"/>
                </a:moveTo>
                <a:lnTo>
                  <a:pt x="1056487" y="209550"/>
                </a:lnTo>
                <a:lnTo>
                  <a:pt x="105648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578387" y="4456303"/>
            <a:ext cx="3714115" cy="209550"/>
          </a:xfrm>
          <a:custGeom>
            <a:avLst/>
            <a:gdLst/>
            <a:ahLst/>
            <a:cxnLst/>
            <a:rect l="l" t="t" r="r" b="b"/>
            <a:pathLst>
              <a:path w="3714115" h="209550">
                <a:moveTo>
                  <a:pt x="0" y="209550"/>
                </a:moveTo>
                <a:lnTo>
                  <a:pt x="3713568" y="209550"/>
                </a:lnTo>
                <a:lnTo>
                  <a:pt x="371356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096856" y="4799203"/>
            <a:ext cx="189230" cy="209550"/>
          </a:xfrm>
          <a:custGeom>
            <a:avLst/>
            <a:gdLst/>
            <a:ahLst/>
            <a:cxnLst/>
            <a:rect l="l" t="t" r="r" b="b"/>
            <a:pathLst>
              <a:path w="189229" h="209550">
                <a:moveTo>
                  <a:pt x="0" y="209550"/>
                </a:moveTo>
                <a:lnTo>
                  <a:pt x="188810" y="209550"/>
                </a:lnTo>
                <a:lnTo>
                  <a:pt x="1888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304730" y="4799203"/>
            <a:ext cx="384810" cy="209550"/>
          </a:xfrm>
          <a:custGeom>
            <a:avLst/>
            <a:gdLst/>
            <a:ahLst/>
            <a:cxnLst/>
            <a:rect l="l" t="t" r="r" b="b"/>
            <a:pathLst>
              <a:path w="384810" h="209550">
                <a:moveTo>
                  <a:pt x="0" y="209550"/>
                </a:moveTo>
                <a:lnTo>
                  <a:pt x="384594" y="209550"/>
                </a:lnTo>
                <a:lnTo>
                  <a:pt x="38459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708374" y="4799203"/>
            <a:ext cx="1154430" cy="209550"/>
          </a:xfrm>
          <a:custGeom>
            <a:avLst/>
            <a:gdLst/>
            <a:ahLst/>
            <a:cxnLst/>
            <a:rect l="l" t="t" r="r" b="b"/>
            <a:pathLst>
              <a:path w="1154429" h="209550">
                <a:moveTo>
                  <a:pt x="0" y="209550"/>
                </a:moveTo>
                <a:lnTo>
                  <a:pt x="1154391" y="209550"/>
                </a:lnTo>
                <a:lnTo>
                  <a:pt x="115439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881803" y="4799203"/>
            <a:ext cx="3501390" cy="209550"/>
          </a:xfrm>
          <a:custGeom>
            <a:avLst/>
            <a:gdLst/>
            <a:ahLst/>
            <a:cxnLst/>
            <a:rect l="l" t="t" r="r" b="b"/>
            <a:pathLst>
              <a:path w="3501390" h="209550">
                <a:moveTo>
                  <a:pt x="0" y="209550"/>
                </a:moveTo>
                <a:lnTo>
                  <a:pt x="3501263" y="209550"/>
                </a:lnTo>
                <a:lnTo>
                  <a:pt x="350126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749300" y="4113403"/>
          <a:ext cx="8713470" cy="158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381634"/>
                <a:gridCol w="167639"/>
                <a:gridCol w="269875"/>
                <a:gridCol w="293369"/>
                <a:gridCol w="275589"/>
                <a:gridCol w="218439"/>
                <a:gridCol w="332104"/>
                <a:gridCol w="2398394"/>
                <a:gridCol w="622300"/>
                <a:gridCol w="189865"/>
                <a:gridCol w="102870"/>
                <a:gridCol w="90804"/>
                <a:gridCol w="1041400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1407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Communication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r>
                        <a:rPr dirty="0" sz="9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9910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36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Growth &amp;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Development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48260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47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r>
                        <a:rPr dirty="0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23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73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4" name="object 74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868085" y="6007138"/>
            <a:ext cx="140970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28700" algn="l"/>
              </a:tabLst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	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3905480" y="6007138"/>
            <a:ext cx="2749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4428721" y="6007138"/>
            <a:ext cx="64643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2083" y="2615648"/>
            <a:ext cx="5969310" cy="18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202" y="681748"/>
            <a:ext cx="6604634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Survey Design: Pride-Advocacy-Loyalty-Overall</a:t>
            </a:r>
            <a:r>
              <a:rPr dirty="0" spc="-45"/>
              <a:t> </a:t>
            </a:r>
            <a:r>
              <a:rPr dirty="0"/>
              <a:t>Satisfaction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5080" y="1430528"/>
            <a:ext cx="8115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5080" indent="-257175">
              <a:lnSpc>
                <a:spcPct val="100000"/>
              </a:lnSpc>
              <a:spcBef>
                <a:spcPts val="100"/>
              </a:spcBef>
              <a:tabLst>
                <a:tab pos="269240" algn="l"/>
              </a:tabLst>
            </a:pPr>
            <a:r>
              <a:rPr dirty="0" sz="1200">
                <a:latin typeface="Calibri"/>
                <a:cs typeface="Calibri"/>
              </a:rPr>
              <a:t>•	</a:t>
            </a:r>
            <a:r>
              <a:rPr dirty="0" sz="1200" spc="-5">
                <a:latin typeface="Calibri"/>
                <a:cs typeface="Calibri"/>
              </a:rPr>
              <a:t>Out of </a:t>
            </a:r>
            <a:r>
              <a:rPr dirty="0" sz="1200">
                <a:latin typeface="Calibri"/>
                <a:cs typeface="Calibri"/>
              </a:rPr>
              <a:t>the 32 </a:t>
            </a:r>
            <a:r>
              <a:rPr dirty="0" sz="1200" spc="-5">
                <a:latin typeface="Calibri"/>
                <a:cs typeface="Calibri"/>
              </a:rPr>
              <a:t>questions,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following questions </a:t>
            </a:r>
            <a:r>
              <a:rPr dirty="0" sz="1200">
                <a:latin typeface="Calibri"/>
                <a:cs typeface="Calibri"/>
              </a:rPr>
              <a:t>measure - </a:t>
            </a:r>
            <a:r>
              <a:rPr dirty="0" sz="1200" b="1">
                <a:latin typeface="Arial"/>
                <a:cs typeface="Arial"/>
              </a:rPr>
              <a:t>Pride,Advocacy,Loyalty,Overall Satisfaction </a:t>
            </a:r>
            <a:r>
              <a:rPr dirty="0" sz="1200" spc="-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employees.  </a:t>
            </a:r>
            <a:r>
              <a:rPr dirty="0" sz="1200" spc="-5">
                <a:latin typeface="Calibri"/>
                <a:cs typeface="Calibri"/>
              </a:rPr>
              <a:t>These questions pertain </a:t>
            </a:r>
            <a:r>
              <a:rPr dirty="0" sz="1200">
                <a:latin typeface="Calibri"/>
                <a:cs typeface="Calibri"/>
              </a:rPr>
              <a:t>to aspects </a:t>
            </a:r>
            <a:r>
              <a:rPr dirty="0" sz="1200" spc="-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employee experience, which are </a:t>
            </a:r>
            <a:r>
              <a:rPr dirty="0" sz="1200" spc="-5">
                <a:latin typeface="Calibri"/>
                <a:cs typeface="Calibri"/>
              </a:rPr>
              <a:t>important </a:t>
            </a:r>
            <a:r>
              <a:rPr dirty="0" sz="1200">
                <a:latin typeface="Calibri"/>
                <a:cs typeface="Calibri"/>
              </a:rPr>
              <a:t>to </a:t>
            </a:r>
            <a:r>
              <a:rPr dirty="0" sz="1200" spc="-5">
                <a:latin typeface="Calibri"/>
                <a:cs typeface="Calibri"/>
              </a:rPr>
              <a:t>drive </a:t>
            </a:r>
            <a:r>
              <a:rPr dirty="0" sz="1200">
                <a:latin typeface="Calibri"/>
                <a:cs typeface="Calibri"/>
              </a:rPr>
              <a:t>engagement at Advinus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3617" y="3007284"/>
            <a:ext cx="2540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 feel proud to be a part of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Advinus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5051" y="2845359"/>
            <a:ext cx="2286635" cy="37020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27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 would recommend Advinus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to  my family and friends, for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7617" y="3818725"/>
            <a:ext cx="2447925" cy="37020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27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Two years from now, I see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myself  continuing to work for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Advinus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8954" y="3818725"/>
            <a:ext cx="2092325" cy="37020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27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 am extremely satisfied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with  Advinus as a place to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7764" y="743661"/>
            <a:ext cx="31153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2806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Age Clubbed 2 </a:t>
            </a:r>
            <a:r>
              <a:rPr dirty="0"/>
              <a:t>- </a:t>
            </a:r>
            <a:r>
              <a:rPr dirty="0" spc="5"/>
              <a:t>41-50</a:t>
            </a:r>
            <a:r>
              <a:rPr dirty="0" spc="-114"/>
              <a:t> </a:t>
            </a:r>
            <a:r>
              <a:rPr dirty="0" spc="5"/>
              <a:t>Years</a:t>
            </a:r>
          </a:p>
          <a:p>
            <a:pPr marL="117030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75)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74644" y="23989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93681" y="2431948"/>
            <a:ext cx="381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28898" y="2398903"/>
            <a:ext cx="617220" cy="209550"/>
          </a:xfrm>
          <a:custGeom>
            <a:avLst/>
            <a:gdLst/>
            <a:ahLst/>
            <a:cxnLst/>
            <a:rect l="l" t="t" r="r" b="b"/>
            <a:pathLst>
              <a:path w="617220" h="209550">
                <a:moveTo>
                  <a:pt x="0" y="209550"/>
                </a:moveTo>
                <a:lnTo>
                  <a:pt x="616610" y="209550"/>
                </a:lnTo>
                <a:lnTo>
                  <a:pt x="6166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25697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64571" y="2398903"/>
            <a:ext cx="3752850" cy="209550"/>
          </a:xfrm>
          <a:custGeom>
            <a:avLst/>
            <a:gdLst/>
            <a:ahLst/>
            <a:cxnLst/>
            <a:rect l="l" t="t" r="r" b="b"/>
            <a:pathLst>
              <a:path w="3752850" h="209550">
                <a:moveTo>
                  <a:pt x="0" y="209550"/>
                </a:moveTo>
                <a:lnTo>
                  <a:pt x="3752341" y="209550"/>
                </a:lnTo>
                <a:lnTo>
                  <a:pt x="37523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929223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35963" y="2398903"/>
            <a:ext cx="1498600" cy="209550"/>
          </a:xfrm>
          <a:custGeom>
            <a:avLst/>
            <a:gdLst/>
            <a:ahLst/>
            <a:cxnLst/>
            <a:rect l="l" t="t" r="r" b="b"/>
            <a:pathLst>
              <a:path w="1498600" h="209550">
                <a:moveTo>
                  <a:pt x="0" y="209550"/>
                </a:moveTo>
                <a:lnTo>
                  <a:pt x="1498485" y="209550"/>
                </a:lnTo>
                <a:lnTo>
                  <a:pt x="149848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573693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8350" y="27551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6856" y="2741803"/>
            <a:ext cx="320040" cy="209550"/>
          </a:xfrm>
          <a:custGeom>
            <a:avLst/>
            <a:gdLst/>
            <a:ahLst/>
            <a:cxnLst/>
            <a:rect l="l" t="t" r="r" b="b"/>
            <a:pathLst>
              <a:path w="320039" h="209550">
                <a:moveTo>
                  <a:pt x="0" y="209550"/>
                </a:moveTo>
                <a:lnTo>
                  <a:pt x="319760" y="209550"/>
                </a:lnTo>
                <a:lnTo>
                  <a:pt x="3197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174199" y="27748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35667" y="2741803"/>
            <a:ext cx="744220" cy="209550"/>
          </a:xfrm>
          <a:custGeom>
            <a:avLst/>
            <a:gdLst/>
            <a:ahLst/>
            <a:cxnLst/>
            <a:rect l="l" t="t" r="r" b="b"/>
            <a:pathLst>
              <a:path w="744220" h="209550">
                <a:moveTo>
                  <a:pt x="0" y="209550"/>
                </a:moveTo>
                <a:lnTo>
                  <a:pt x="743750" y="209550"/>
                </a:lnTo>
                <a:lnTo>
                  <a:pt x="7437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696030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8467" y="2741803"/>
            <a:ext cx="3540760" cy="209550"/>
          </a:xfrm>
          <a:custGeom>
            <a:avLst/>
            <a:gdLst/>
            <a:ahLst/>
            <a:cxnLst/>
            <a:rect l="l" t="t" r="r" b="b"/>
            <a:pathLst>
              <a:path w="3540759" h="209550">
                <a:moveTo>
                  <a:pt x="0" y="209550"/>
                </a:moveTo>
                <a:lnTo>
                  <a:pt x="3540671" y="209550"/>
                </a:lnTo>
                <a:lnTo>
                  <a:pt x="354067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857290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58188" y="2741803"/>
            <a:ext cx="1676400" cy="209550"/>
          </a:xfrm>
          <a:custGeom>
            <a:avLst/>
            <a:gdLst/>
            <a:ahLst/>
            <a:cxnLst/>
            <a:rect l="l" t="t" r="r" b="b"/>
            <a:pathLst>
              <a:path w="1676400" h="209550">
                <a:moveTo>
                  <a:pt x="0" y="209550"/>
                </a:moveTo>
                <a:lnTo>
                  <a:pt x="1676260" y="209550"/>
                </a:lnTo>
                <a:lnTo>
                  <a:pt x="16762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484806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74644" y="3084703"/>
            <a:ext cx="447040" cy="209550"/>
          </a:xfrm>
          <a:custGeom>
            <a:avLst/>
            <a:gdLst/>
            <a:ahLst/>
            <a:cxnLst/>
            <a:rect l="l" t="t" r="r" b="b"/>
            <a:pathLst>
              <a:path w="447039" h="209550">
                <a:moveTo>
                  <a:pt x="0" y="209550"/>
                </a:moveTo>
                <a:lnTo>
                  <a:pt x="446887" y="209550"/>
                </a:lnTo>
                <a:lnTo>
                  <a:pt x="44688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40581" y="3084703"/>
            <a:ext cx="680720" cy="209550"/>
          </a:xfrm>
          <a:custGeom>
            <a:avLst/>
            <a:gdLst/>
            <a:ahLst/>
            <a:cxnLst/>
            <a:rect l="l" t="t" r="r" b="b"/>
            <a:pathLst>
              <a:path w="680720" h="209550">
                <a:moveTo>
                  <a:pt x="0" y="209550"/>
                </a:moveTo>
                <a:lnTo>
                  <a:pt x="680186" y="209550"/>
                </a:lnTo>
                <a:lnTo>
                  <a:pt x="68018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6856" y="3427603"/>
            <a:ext cx="278130" cy="209550"/>
          </a:xfrm>
          <a:custGeom>
            <a:avLst/>
            <a:gdLst/>
            <a:ahLst/>
            <a:cxnLst/>
            <a:rect l="l" t="t" r="r" b="b"/>
            <a:pathLst>
              <a:path w="278129" h="209550">
                <a:moveTo>
                  <a:pt x="0" y="209550"/>
                </a:moveTo>
                <a:lnTo>
                  <a:pt x="277774" y="209550"/>
                </a:lnTo>
                <a:lnTo>
                  <a:pt x="27777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93694" y="3427603"/>
            <a:ext cx="405130" cy="209550"/>
          </a:xfrm>
          <a:custGeom>
            <a:avLst/>
            <a:gdLst/>
            <a:ahLst/>
            <a:cxnLst/>
            <a:rect l="l" t="t" r="r" b="b"/>
            <a:pathLst>
              <a:path w="405129" h="209550">
                <a:moveTo>
                  <a:pt x="0" y="209550"/>
                </a:moveTo>
                <a:lnTo>
                  <a:pt x="404901" y="209550"/>
                </a:lnTo>
                <a:lnTo>
                  <a:pt x="40490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96856" y="3770503"/>
            <a:ext cx="207645" cy="209550"/>
          </a:xfrm>
          <a:custGeom>
            <a:avLst/>
            <a:gdLst/>
            <a:ahLst/>
            <a:cxnLst/>
            <a:rect l="l" t="t" r="r" b="b"/>
            <a:pathLst>
              <a:path w="207645" h="209550">
                <a:moveTo>
                  <a:pt x="0" y="209550"/>
                </a:moveTo>
                <a:lnTo>
                  <a:pt x="207251" y="209550"/>
                </a:lnTo>
                <a:lnTo>
                  <a:pt x="20725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96856" y="4113403"/>
            <a:ext cx="1676400" cy="209550"/>
          </a:xfrm>
          <a:custGeom>
            <a:avLst/>
            <a:gdLst/>
            <a:ahLst/>
            <a:cxnLst/>
            <a:rect l="l" t="t" r="r" b="b"/>
            <a:pathLst>
              <a:path w="1676400" h="209550">
                <a:moveTo>
                  <a:pt x="0" y="209550"/>
                </a:moveTo>
                <a:lnTo>
                  <a:pt x="1676095" y="209550"/>
                </a:lnTo>
                <a:lnTo>
                  <a:pt x="16760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792014" y="41134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191" y="209550"/>
                </a:lnTo>
                <a:lnTo>
                  <a:pt x="23519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96856" y="44563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274644" y="4456303"/>
            <a:ext cx="376555" cy="209550"/>
          </a:xfrm>
          <a:custGeom>
            <a:avLst/>
            <a:gdLst/>
            <a:ahLst/>
            <a:cxnLst/>
            <a:rect l="l" t="t" r="r" b="b"/>
            <a:pathLst>
              <a:path w="376554" h="209550">
                <a:moveTo>
                  <a:pt x="0" y="209550"/>
                </a:moveTo>
                <a:lnTo>
                  <a:pt x="376377" y="209550"/>
                </a:lnTo>
                <a:lnTo>
                  <a:pt x="37637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70058" y="4456303"/>
            <a:ext cx="744220" cy="209550"/>
          </a:xfrm>
          <a:custGeom>
            <a:avLst/>
            <a:gdLst/>
            <a:ahLst/>
            <a:cxnLst/>
            <a:rect l="l" t="t" r="r" b="b"/>
            <a:pathLst>
              <a:path w="744220" h="209550">
                <a:moveTo>
                  <a:pt x="0" y="209550"/>
                </a:moveTo>
                <a:lnTo>
                  <a:pt x="743826" y="209550"/>
                </a:lnTo>
                <a:lnTo>
                  <a:pt x="74382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96856" y="47992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74644" y="4799203"/>
            <a:ext cx="426084" cy="209550"/>
          </a:xfrm>
          <a:custGeom>
            <a:avLst/>
            <a:gdLst/>
            <a:ahLst/>
            <a:cxnLst/>
            <a:rect l="l" t="t" r="r" b="b"/>
            <a:pathLst>
              <a:path w="426085" h="209550">
                <a:moveTo>
                  <a:pt x="0" y="209550"/>
                </a:moveTo>
                <a:lnTo>
                  <a:pt x="425958" y="209550"/>
                </a:lnTo>
                <a:lnTo>
                  <a:pt x="42595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19652" y="4799203"/>
            <a:ext cx="1273810" cy="209550"/>
          </a:xfrm>
          <a:custGeom>
            <a:avLst/>
            <a:gdLst/>
            <a:ahLst/>
            <a:cxnLst/>
            <a:rect l="l" t="t" r="r" b="b"/>
            <a:pathLst>
              <a:path w="1273810" h="209550">
                <a:moveTo>
                  <a:pt x="0" y="209550"/>
                </a:moveTo>
                <a:lnTo>
                  <a:pt x="1273390" y="209550"/>
                </a:lnTo>
                <a:lnTo>
                  <a:pt x="127339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012080" y="4799203"/>
            <a:ext cx="3541395" cy="209550"/>
          </a:xfrm>
          <a:custGeom>
            <a:avLst/>
            <a:gdLst/>
            <a:ahLst/>
            <a:cxnLst/>
            <a:rect l="l" t="t" r="r" b="b"/>
            <a:pathLst>
              <a:path w="3541395" h="209550">
                <a:moveTo>
                  <a:pt x="0" y="209550"/>
                </a:moveTo>
                <a:lnTo>
                  <a:pt x="3541026" y="209550"/>
                </a:lnTo>
                <a:lnTo>
                  <a:pt x="354102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572157" y="4799203"/>
            <a:ext cx="862330" cy="209550"/>
          </a:xfrm>
          <a:custGeom>
            <a:avLst/>
            <a:gdLst/>
            <a:ahLst/>
            <a:cxnLst/>
            <a:rect l="l" t="t" r="r" b="b"/>
            <a:pathLst>
              <a:path w="862329" h="209550">
                <a:moveTo>
                  <a:pt x="0" y="209550"/>
                </a:moveTo>
                <a:lnTo>
                  <a:pt x="862291" y="209550"/>
                </a:lnTo>
                <a:lnTo>
                  <a:pt x="86229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74644" y="5142103"/>
            <a:ext cx="257175" cy="209550"/>
          </a:xfrm>
          <a:custGeom>
            <a:avLst/>
            <a:gdLst/>
            <a:ahLst/>
            <a:cxnLst/>
            <a:rect l="l" t="t" r="r" b="b"/>
            <a:pathLst>
              <a:path w="257175" h="209550">
                <a:moveTo>
                  <a:pt x="0" y="209550"/>
                </a:moveTo>
                <a:lnTo>
                  <a:pt x="257098" y="209550"/>
                </a:lnTo>
                <a:lnTo>
                  <a:pt x="25709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50792" y="5142103"/>
            <a:ext cx="3169920" cy="209550"/>
          </a:xfrm>
          <a:custGeom>
            <a:avLst/>
            <a:gdLst/>
            <a:ahLst/>
            <a:cxnLst/>
            <a:rect l="l" t="t" r="r" b="b"/>
            <a:pathLst>
              <a:path w="3169920" h="209550">
                <a:moveTo>
                  <a:pt x="0" y="209550"/>
                </a:moveTo>
                <a:lnTo>
                  <a:pt x="3169792" y="209550"/>
                </a:lnTo>
                <a:lnTo>
                  <a:pt x="31697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739635" y="5142103"/>
            <a:ext cx="2694940" cy="209550"/>
          </a:xfrm>
          <a:custGeom>
            <a:avLst/>
            <a:gdLst/>
            <a:ahLst/>
            <a:cxnLst/>
            <a:rect l="l" t="t" r="r" b="b"/>
            <a:pathLst>
              <a:path w="2694940" h="209550">
                <a:moveTo>
                  <a:pt x="0" y="209550"/>
                </a:moveTo>
                <a:lnTo>
                  <a:pt x="2694825" y="209550"/>
                </a:lnTo>
                <a:lnTo>
                  <a:pt x="269482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96856" y="5485003"/>
            <a:ext cx="172720" cy="209550"/>
          </a:xfrm>
          <a:custGeom>
            <a:avLst/>
            <a:gdLst/>
            <a:ahLst/>
            <a:cxnLst/>
            <a:rect l="l" t="t" r="r" b="b"/>
            <a:pathLst>
              <a:path w="172720" h="209550">
                <a:moveTo>
                  <a:pt x="0" y="209550"/>
                </a:moveTo>
                <a:lnTo>
                  <a:pt x="172275" y="209550"/>
                </a:lnTo>
                <a:lnTo>
                  <a:pt x="17227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288195" y="5485003"/>
            <a:ext cx="831215" cy="209550"/>
          </a:xfrm>
          <a:custGeom>
            <a:avLst/>
            <a:gdLst/>
            <a:ahLst/>
            <a:cxnLst/>
            <a:rect l="l" t="t" r="r" b="b"/>
            <a:pathLst>
              <a:path w="831214" h="209550">
                <a:moveTo>
                  <a:pt x="0" y="209550"/>
                </a:moveTo>
                <a:lnTo>
                  <a:pt x="831100" y="209550"/>
                </a:lnTo>
                <a:lnTo>
                  <a:pt x="8311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138345" y="5485003"/>
            <a:ext cx="3850640" cy="209550"/>
          </a:xfrm>
          <a:custGeom>
            <a:avLst/>
            <a:gdLst/>
            <a:ahLst/>
            <a:cxnLst/>
            <a:rect l="l" t="t" r="r" b="b"/>
            <a:pathLst>
              <a:path w="3850640" h="209550">
                <a:moveTo>
                  <a:pt x="0" y="209550"/>
                </a:moveTo>
                <a:lnTo>
                  <a:pt x="3850297" y="209550"/>
                </a:lnTo>
                <a:lnTo>
                  <a:pt x="385029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749300" y="3084703"/>
          <a:ext cx="8685530" cy="2609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250825"/>
                <a:gridCol w="483235"/>
                <a:gridCol w="41275"/>
                <a:gridCol w="328295"/>
                <a:gridCol w="274320"/>
                <a:gridCol w="587375"/>
                <a:gridCol w="344804"/>
                <a:gridCol w="466725"/>
                <a:gridCol w="825500"/>
                <a:gridCol w="753109"/>
                <a:gridCol w="55879"/>
                <a:gridCol w="507365"/>
                <a:gridCol w="338454"/>
                <a:gridCol w="224790"/>
                <a:gridCol w="864870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Performance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90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Change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71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Communication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Growth &amp;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Development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3905480" y="6007138"/>
            <a:ext cx="2749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4428721" y="6007138"/>
            <a:ext cx="64643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2303" y="743661"/>
            <a:ext cx="30264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Age Clubbed 3 </a:t>
            </a:r>
            <a:r>
              <a:rPr dirty="0"/>
              <a:t>- </a:t>
            </a:r>
            <a:r>
              <a:rPr dirty="0" spc="5"/>
              <a:t>&lt;=30</a:t>
            </a:r>
            <a:r>
              <a:rPr dirty="0" spc="-114"/>
              <a:t> </a:t>
            </a:r>
            <a:r>
              <a:rPr dirty="0" spc="5"/>
              <a:t>years</a:t>
            </a:r>
          </a:p>
          <a:p>
            <a:pPr algn="ctr" marL="6286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 spc="5"/>
              <a:t>144)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109855"/>
                <a:gridCol w="67310"/>
                <a:gridCol w="104774"/>
                <a:gridCol w="116204"/>
                <a:gridCol w="175260"/>
                <a:gridCol w="132080"/>
                <a:gridCol w="135255"/>
                <a:gridCol w="132080"/>
                <a:gridCol w="174625"/>
                <a:gridCol w="330835"/>
                <a:gridCol w="3785870"/>
                <a:gridCol w="75564"/>
                <a:gridCol w="125095"/>
                <a:gridCol w="61594"/>
                <a:gridCol w="50800"/>
                <a:gridCol w="93979"/>
                <a:gridCol w="496570"/>
              </a:tblGrid>
              <a:tr h="209550">
                <a:tc grid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565" y="743661"/>
            <a:ext cx="30518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45"/>
              <a:t> </a:t>
            </a:r>
            <a:r>
              <a:rPr dirty="0" spc="5"/>
              <a:t>Dimensions</a:t>
            </a:r>
            <a:r>
              <a:rPr dirty="0" spc="-40"/>
              <a:t> </a:t>
            </a:r>
            <a:r>
              <a:rPr dirty="0" spc="5"/>
              <a:t>Age </a:t>
            </a:r>
            <a:r>
              <a:rPr dirty="0"/>
              <a:t> </a:t>
            </a:r>
            <a:r>
              <a:rPr dirty="0" spc="5"/>
              <a:t>Clubbed 4 </a:t>
            </a:r>
            <a:r>
              <a:rPr dirty="0"/>
              <a:t>- </a:t>
            </a:r>
            <a:r>
              <a:rPr dirty="0" spc="5"/>
              <a:t>&gt;=51</a:t>
            </a:r>
            <a:r>
              <a:rPr dirty="0" spc="-70"/>
              <a:t> </a:t>
            </a:r>
            <a:r>
              <a:rPr dirty="0" spc="5"/>
              <a:t>Years</a:t>
            </a:r>
          </a:p>
          <a:p>
            <a:pPr algn="ctr" marL="6223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28)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93681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4644" y="2398903"/>
            <a:ext cx="4180840" cy="209550"/>
          </a:xfrm>
          <a:custGeom>
            <a:avLst/>
            <a:gdLst/>
            <a:ahLst/>
            <a:cxnLst/>
            <a:rect l="l" t="t" r="r" b="b"/>
            <a:pathLst>
              <a:path w="4180840" h="209550">
                <a:moveTo>
                  <a:pt x="0" y="209550"/>
                </a:moveTo>
                <a:lnTo>
                  <a:pt x="4180789" y="209550"/>
                </a:lnTo>
                <a:lnTo>
                  <a:pt x="418078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53520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74470" y="2398903"/>
            <a:ext cx="1960245" cy="209550"/>
          </a:xfrm>
          <a:custGeom>
            <a:avLst/>
            <a:gdLst/>
            <a:ahLst/>
            <a:cxnLst/>
            <a:rect l="l" t="t" r="r" b="b"/>
            <a:pathLst>
              <a:path w="1960245" h="209550">
                <a:moveTo>
                  <a:pt x="0" y="209550"/>
                </a:moveTo>
                <a:lnTo>
                  <a:pt x="1959978" y="209550"/>
                </a:lnTo>
                <a:lnTo>
                  <a:pt x="195997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342947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50" y="27551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6856" y="2741803"/>
            <a:ext cx="889635" cy="209550"/>
          </a:xfrm>
          <a:custGeom>
            <a:avLst/>
            <a:gdLst/>
            <a:ahLst/>
            <a:cxnLst/>
            <a:rect l="l" t="t" r="r" b="b"/>
            <a:pathLst>
              <a:path w="889635" h="209550">
                <a:moveTo>
                  <a:pt x="0" y="209550"/>
                </a:moveTo>
                <a:lnTo>
                  <a:pt x="889228" y="209550"/>
                </a:lnTo>
                <a:lnTo>
                  <a:pt x="88922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29965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05135" y="2741803"/>
            <a:ext cx="4067810" cy="209550"/>
          </a:xfrm>
          <a:custGeom>
            <a:avLst/>
            <a:gdLst/>
            <a:ahLst/>
            <a:cxnLst/>
            <a:rect l="l" t="t" r="r" b="b"/>
            <a:pathLst>
              <a:path w="4067809" h="209550">
                <a:moveTo>
                  <a:pt x="0" y="209550"/>
                </a:moveTo>
                <a:lnTo>
                  <a:pt x="4067225" y="209550"/>
                </a:lnTo>
                <a:lnTo>
                  <a:pt x="406722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927242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91411" y="2741803"/>
            <a:ext cx="1343660" cy="209550"/>
          </a:xfrm>
          <a:custGeom>
            <a:avLst/>
            <a:gdLst/>
            <a:ahLst/>
            <a:cxnLst/>
            <a:rect l="l" t="t" r="r" b="b"/>
            <a:pathLst>
              <a:path w="1343659" h="209550">
                <a:moveTo>
                  <a:pt x="0" y="209550"/>
                </a:moveTo>
                <a:lnTo>
                  <a:pt x="1343037" y="209550"/>
                </a:lnTo>
                <a:lnTo>
                  <a:pt x="13430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651417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96856" y="3427603"/>
            <a:ext cx="548640" cy="209550"/>
          </a:xfrm>
          <a:custGeom>
            <a:avLst/>
            <a:gdLst/>
            <a:ahLst/>
            <a:cxnLst/>
            <a:rect l="l" t="t" r="r" b="b"/>
            <a:pathLst>
              <a:path w="548639" h="209550">
                <a:moveTo>
                  <a:pt x="0" y="209550"/>
                </a:moveTo>
                <a:lnTo>
                  <a:pt x="548601" y="209550"/>
                </a:lnTo>
                <a:lnTo>
                  <a:pt x="54860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64508" y="3427603"/>
            <a:ext cx="3386454" cy="209550"/>
          </a:xfrm>
          <a:custGeom>
            <a:avLst/>
            <a:gdLst/>
            <a:ahLst/>
            <a:cxnLst/>
            <a:rect l="l" t="t" r="r" b="b"/>
            <a:pathLst>
              <a:path w="3386454" h="209550">
                <a:moveTo>
                  <a:pt x="0" y="209550"/>
                </a:moveTo>
                <a:lnTo>
                  <a:pt x="3386201" y="209550"/>
                </a:lnTo>
                <a:lnTo>
                  <a:pt x="338620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69759" y="3427603"/>
            <a:ext cx="2364740" cy="209550"/>
          </a:xfrm>
          <a:custGeom>
            <a:avLst/>
            <a:gdLst/>
            <a:ahLst/>
            <a:cxnLst/>
            <a:rect l="l" t="t" r="r" b="b"/>
            <a:pathLst>
              <a:path w="2364740" h="209550">
                <a:moveTo>
                  <a:pt x="0" y="209550"/>
                </a:moveTo>
                <a:lnTo>
                  <a:pt x="2364689" y="209550"/>
                </a:lnTo>
                <a:lnTo>
                  <a:pt x="236468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96856" y="3770503"/>
            <a:ext cx="586740" cy="209550"/>
          </a:xfrm>
          <a:custGeom>
            <a:avLst/>
            <a:gdLst/>
            <a:ahLst/>
            <a:cxnLst/>
            <a:rect l="l" t="t" r="r" b="b"/>
            <a:pathLst>
              <a:path w="586739" h="209550">
                <a:moveTo>
                  <a:pt x="0" y="209550"/>
                </a:moveTo>
                <a:lnTo>
                  <a:pt x="586168" y="209550"/>
                </a:lnTo>
                <a:lnTo>
                  <a:pt x="58616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02075" y="3770503"/>
            <a:ext cx="3538220" cy="209550"/>
          </a:xfrm>
          <a:custGeom>
            <a:avLst/>
            <a:gdLst/>
            <a:ahLst/>
            <a:cxnLst/>
            <a:rect l="l" t="t" r="r" b="b"/>
            <a:pathLst>
              <a:path w="3538220" h="209550">
                <a:moveTo>
                  <a:pt x="0" y="209550"/>
                </a:moveTo>
                <a:lnTo>
                  <a:pt x="3537851" y="209550"/>
                </a:lnTo>
                <a:lnTo>
                  <a:pt x="353785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58977" y="3770503"/>
            <a:ext cx="2175510" cy="209550"/>
          </a:xfrm>
          <a:custGeom>
            <a:avLst/>
            <a:gdLst/>
            <a:ahLst/>
            <a:cxnLst/>
            <a:rect l="l" t="t" r="r" b="b"/>
            <a:pathLst>
              <a:path w="2175509" h="209550">
                <a:moveTo>
                  <a:pt x="0" y="209550"/>
                </a:moveTo>
                <a:lnTo>
                  <a:pt x="2175484" y="209550"/>
                </a:lnTo>
                <a:lnTo>
                  <a:pt x="217548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502755" y="4113403"/>
            <a:ext cx="2251075" cy="209550"/>
          </a:xfrm>
          <a:custGeom>
            <a:avLst/>
            <a:gdLst/>
            <a:ahLst/>
            <a:cxnLst/>
            <a:rect l="l" t="t" r="r" b="b"/>
            <a:pathLst>
              <a:path w="2251075" h="209550">
                <a:moveTo>
                  <a:pt x="0" y="209550"/>
                </a:moveTo>
                <a:lnTo>
                  <a:pt x="2250909" y="209550"/>
                </a:lnTo>
                <a:lnTo>
                  <a:pt x="225090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772702" y="4113403"/>
            <a:ext cx="662305" cy="209550"/>
          </a:xfrm>
          <a:custGeom>
            <a:avLst/>
            <a:gdLst/>
            <a:ahLst/>
            <a:cxnLst/>
            <a:rect l="l" t="t" r="r" b="b"/>
            <a:pathLst>
              <a:path w="662304" h="209550">
                <a:moveTo>
                  <a:pt x="0" y="209550"/>
                </a:moveTo>
                <a:lnTo>
                  <a:pt x="661746" y="209550"/>
                </a:lnTo>
                <a:lnTo>
                  <a:pt x="66174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96856" y="44563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749300" y="3084703"/>
          <a:ext cx="8685530" cy="158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201294"/>
                <a:gridCol w="241935"/>
                <a:gridCol w="504825"/>
                <a:gridCol w="38100"/>
                <a:gridCol w="787400"/>
                <a:gridCol w="737870"/>
                <a:gridCol w="908050"/>
                <a:gridCol w="566420"/>
                <a:gridCol w="188595"/>
                <a:gridCol w="631190"/>
                <a:gridCol w="264159"/>
                <a:gridCol w="358140"/>
                <a:gridCol w="443865"/>
                <a:gridCol w="484504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Performance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Change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Communication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96856" y="4799203"/>
            <a:ext cx="264795" cy="209550"/>
          </a:xfrm>
          <a:custGeom>
            <a:avLst/>
            <a:gdLst/>
            <a:ahLst/>
            <a:cxnLst/>
            <a:rect l="l" t="t" r="r" b="b"/>
            <a:pathLst>
              <a:path w="264795" h="209550">
                <a:moveTo>
                  <a:pt x="0" y="209550"/>
                </a:moveTo>
                <a:lnTo>
                  <a:pt x="264452" y="209550"/>
                </a:lnTo>
                <a:lnTo>
                  <a:pt x="26445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80371" y="4799203"/>
            <a:ext cx="946150" cy="209550"/>
          </a:xfrm>
          <a:custGeom>
            <a:avLst/>
            <a:gdLst/>
            <a:ahLst/>
            <a:cxnLst/>
            <a:rect l="l" t="t" r="r" b="b"/>
            <a:pathLst>
              <a:path w="946150" h="209550">
                <a:moveTo>
                  <a:pt x="0" y="209550"/>
                </a:moveTo>
                <a:lnTo>
                  <a:pt x="945883" y="209550"/>
                </a:lnTo>
                <a:lnTo>
                  <a:pt x="9458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74644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52418" y="5142103"/>
            <a:ext cx="3329940" cy="209550"/>
          </a:xfrm>
          <a:custGeom>
            <a:avLst/>
            <a:gdLst/>
            <a:ahLst/>
            <a:cxnLst/>
            <a:rect l="l" t="t" r="r" b="b"/>
            <a:pathLst>
              <a:path w="3329940" h="209550">
                <a:moveTo>
                  <a:pt x="0" y="209550"/>
                </a:moveTo>
                <a:lnTo>
                  <a:pt x="3329635" y="209550"/>
                </a:lnTo>
                <a:lnTo>
                  <a:pt x="332963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749300" y="4799203"/>
          <a:ext cx="8685530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612775"/>
                <a:gridCol w="648970"/>
                <a:gridCol w="1071244"/>
                <a:gridCol w="530860"/>
                <a:gridCol w="851535"/>
                <a:gridCol w="892175"/>
                <a:gridCol w="339725"/>
                <a:gridCol w="314959"/>
                <a:gridCol w="1092834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Growth &amp;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Development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r>
                        <a:rPr dirty="0" sz="9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2.64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6" name="object 46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1915" y="743661"/>
            <a:ext cx="3446779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44640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Tenure Clubbed 1 </a:t>
            </a:r>
            <a:r>
              <a:rPr dirty="0"/>
              <a:t>- .1-5.0</a:t>
            </a:r>
            <a:r>
              <a:rPr dirty="0" spc="-90"/>
              <a:t> </a:t>
            </a:r>
            <a:r>
              <a:rPr dirty="0" spc="5"/>
              <a:t>Years</a:t>
            </a:r>
          </a:p>
          <a:p>
            <a:pPr marL="139954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00"/>
                <a:gridCol w="264795"/>
                <a:gridCol w="177164"/>
                <a:gridCol w="88900"/>
                <a:gridCol w="265429"/>
                <a:gridCol w="265430"/>
                <a:gridCol w="88265"/>
                <a:gridCol w="353695"/>
                <a:gridCol w="353694"/>
                <a:gridCol w="529589"/>
                <a:gridCol w="176530"/>
                <a:gridCol w="353060"/>
                <a:gridCol w="264794"/>
                <a:gridCol w="530225"/>
                <a:gridCol w="264795"/>
                <a:gridCol w="529589"/>
                <a:gridCol w="264795"/>
                <a:gridCol w="264160"/>
                <a:gridCol w="794385"/>
                <a:gridCol w="255270"/>
              </a:tblGrid>
              <a:tr h="209550">
                <a:tc gridSpan="10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9550" y="743661"/>
            <a:ext cx="31915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Tenure Clubbed 2 </a:t>
            </a:r>
            <a:r>
              <a:rPr dirty="0"/>
              <a:t>- 0-3</a:t>
            </a:r>
            <a:r>
              <a:rPr dirty="0" spc="-105"/>
              <a:t> </a:t>
            </a:r>
            <a:r>
              <a:rPr dirty="0" spc="5"/>
              <a:t>Years</a:t>
            </a:r>
          </a:p>
          <a:p>
            <a:pPr algn="ctr" marL="6286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 spc="5"/>
              <a:t>146)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427603"/>
            <a:ext cx="221615" cy="209550"/>
          </a:xfrm>
          <a:custGeom>
            <a:avLst/>
            <a:gdLst/>
            <a:ahLst/>
            <a:cxnLst/>
            <a:rect l="l" t="t" r="r" b="b"/>
            <a:pathLst>
              <a:path w="221614" h="209550">
                <a:moveTo>
                  <a:pt x="0" y="209550"/>
                </a:moveTo>
                <a:lnTo>
                  <a:pt x="221411" y="209550"/>
                </a:lnTo>
                <a:lnTo>
                  <a:pt x="22141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37331" y="3427603"/>
            <a:ext cx="810895" cy="209550"/>
          </a:xfrm>
          <a:custGeom>
            <a:avLst/>
            <a:gdLst/>
            <a:ahLst/>
            <a:cxnLst/>
            <a:rect l="l" t="t" r="r" b="b"/>
            <a:pathLst>
              <a:path w="810895" h="209550">
                <a:moveTo>
                  <a:pt x="0" y="209550"/>
                </a:moveTo>
                <a:lnTo>
                  <a:pt x="810767" y="209550"/>
                </a:lnTo>
                <a:lnTo>
                  <a:pt x="81076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67149" y="3427603"/>
            <a:ext cx="3978275" cy="209550"/>
          </a:xfrm>
          <a:custGeom>
            <a:avLst/>
            <a:gdLst/>
            <a:ahLst/>
            <a:cxnLst/>
            <a:rect l="l" t="t" r="r" b="b"/>
            <a:pathLst>
              <a:path w="3978275" h="209550">
                <a:moveTo>
                  <a:pt x="0" y="209550"/>
                </a:moveTo>
                <a:lnTo>
                  <a:pt x="3978249" y="209550"/>
                </a:lnTo>
                <a:lnTo>
                  <a:pt x="397824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64448" y="3427603"/>
            <a:ext cx="1270635" cy="209550"/>
          </a:xfrm>
          <a:custGeom>
            <a:avLst/>
            <a:gdLst/>
            <a:ahLst/>
            <a:cxnLst/>
            <a:rect l="l" t="t" r="r" b="b"/>
            <a:pathLst>
              <a:path w="1270634" h="209550">
                <a:moveTo>
                  <a:pt x="0" y="209550"/>
                </a:moveTo>
                <a:lnTo>
                  <a:pt x="1270012" y="209550"/>
                </a:lnTo>
                <a:lnTo>
                  <a:pt x="127001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74644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52418" y="3770503"/>
            <a:ext cx="982344" cy="209550"/>
          </a:xfrm>
          <a:custGeom>
            <a:avLst/>
            <a:gdLst/>
            <a:ahLst/>
            <a:cxnLst/>
            <a:rect l="l" t="t" r="r" b="b"/>
            <a:pathLst>
              <a:path w="982345" h="209550">
                <a:moveTo>
                  <a:pt x="0" y="209550"/>
                </a:moveTo>
                <a:lnTo>
                  <a:pt x="982217" y="209550"/>
                </a:lnTo>
                <a:lnTo>
                  <a:pt x="9822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53686" y="3770503"/>
            <a:ext cx="4277360" cy="209550"/>
          </a:xfrm>
          <a:custGeom>
            <a:avLst/>
            <a:gdLst/>
            <a:ahLst/>
            <a:cxnLst/>
            <a:rect l="l" t="t" r="r" b="b"/>
            <a:pathLst>
              <a:path w="4277359" h="209550">
                <a:moveTo>
                  <a:pt x="0" y="209550"/>
                </a:moveTo>
                <a:lnTo>
                  <a:pt x="4277194" y="209550"/>
                </a:lnTo>
                <a:lnTo>
                  <a:pt x="427719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749931" y="3770503"/>
            <a:ext cx="684530" cy="209550"/>
          </a:xfrm>
          <a:custGeom>
            <a:avLst/>
            <a:gdLst/>
            <a:ahLst/>
            <a:cxnLst/>
            <a:rect l="l" t="t" r="r" b="b"/>
            <a:pathLst>
              <a:path w="684529" h="209550">
                <a:moveTo>
                  <a:pt x="0" y="209550"/>
                </a:moveTo>
                <a:lnTo>
                  <a:pt x="684517" y="209550"/>
                </a:lnTo>
                <a:lnTo>
                  <a:pt x="6845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75"/>
                <a:gridCol w="219709"/>
                <a:gridCol w="174625"/>
                <a:gridCol w="60959"/>
                <a:gridCol w="119379"/>
                <a:gridCol w="370205"/>
                <a:gridCol w="70484"/>
                <a:gridCol w="90169"/>
                <a:gridCol w="227965"/>
                <a:gridCol w="63500"/>
                <a:gridCol w="291465"/>
                <a:gridCol w="1414780"/>
                <a:gridCol w="1874520"/>
                <a:gridCol w="102870"/>
                <a:gridCol w="71754"/>
                <a:gridCol w="76200"/>
                <a:gridCol w="71754"/>
                <a:gridCol w="111759"/>
                <a:gridCol w="259715"/>
                <a:gridCol w="488314"/>
              </a:tblGrid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191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r>
                        <a:rPr dirty="0" sz="9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1111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381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8098" y="743661"/>
            <a:ext cx="357505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50990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Tenure Clubbed 3 </a:t>
            </a:r>
            <a:r>
              <a:rPr dirty="0"/>
              <a:t>- 3.1-5.0</a:t>
            </a:r>
            <a:r>
              <a:rPr dirty="0" spc="-85"/>
              <a:t> </a:t>
            </a:r>
            <a:r>
              <a:rPr dirty="0" spc="5"/>
              <a:t>Years</a:t>
            </a:r>
          </a:p>
          <a:p>
            <a:pPr marL="139954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75)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93040" cy="209550"/>
          </a:xfrm>
          <a:custGeom>
            <a:avLst/>
            <a:gdLst/>
            <a:ahLst/>
            <a:cxnLst/>
            <a:rect l="l" t="t" r="r" b="b"/>
            <a:pathLst>
              <a:path w="193039" h="209550">
                <a:moveTo>
                  <a:pt x="0" y="209550"/>
                </a:moveTo>
                <a:lnTo>
                  <a:pt x="192620" y="209550"/>
                </a:lnTo>
                <a:lnTo>
                  <a:pt x="1926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10636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08540" y="2398903"/>
            <a:ext cx="786765" cy="209550"/>
          </a:xfrm>
          <a:custGeom>
            <a:avLst/>
            <a:gdLst/>
            <a:ahLst/>
            <a:cxnLst/>
            <a:rect l="l" t="t" r="r" b="b"/>
            <a:pathLst>
              <a:path w="786764" h="209550">
                <a:moveTo>
                  <a:pt x="0" y="209550"/>
                </a:moveTo>
                <a:lnTo>
                  <a:pt x="786333" y="209550"/>
                </a:lnTo>
                <a:lnTo>
                  <a:pt x="78633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90201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3923" y="2398903"/>
            <a:ext cx="4218940" cy="209550"/>
          </a:xfrm>
          <a:custGeom>
            <a:avLst/>
            <a:gdLst/>
            <a:ahLst/>
            <a:cxnLst/>
            <a:rect l="l" t="t" r="r" b="b"/>
            <a:pathLst>
              <a:path w="4218940" h="209550">
                <a:moveTo>
                  <a:pt x="0" y="209550"/>
                </a:moveTo>
                <a:lnTo>
                  <a:pt x="4218927" y="209550"/>
                </a:lnTo>
                <a:lnTo>
                  <a:pt x="421892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11875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51901" y="2398903"/>
            <a:ext cx="1082675" cy="209550"/>
          </a:xfrm>
          <a:custGeom>
            <a:avLst/>
            <a:gdLst/>
            <a:ahLst/>
            <a:cxnLst/>
            <a:rect l="l" t="t" r="r" b="b"/>
            <a:pathLst>
              <a:path w="1082675" h="209550">
                <a:moveTo>
                  <a:pt x="0" y="209550"/>
                </a:moveTo>
                <a:lnTo>
                  <a:pt x="1082560" y="209550"/>
                </a:lnTo>
                <a:lnTo>
                  <a:pt x="10825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781668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350" y="27551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96856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74644" y="2741803"/>
            <a:ext cx="744220" cy="209550"/>
          </a:xfrm>
          <a:custGeom>
            <a:avLst/>
            <a:gdLst/>
            <a:ahLst/>
            <a:cxnLst/>
            <a:rect l="l" t="t" r="r" b="b"/>
            <a:pathLst>
              <a:path w="744220" h="209550">
                <a:moveTo>
                  <a:pt x="0" y="209550"/>
                </a:moveTo>
                <a:lnTo>
                  <a:pt x="743750" y="209550"/>
                </a:lnTo>
                <a:lnTo>
                  <a:pt x="7437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534994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37431" y="2741803"/>
            <a:ext cx="4727575" cy="209550"/>
          </a:xfrm>
          <a:custGeom>
            <a:avLst/>
            <a:gdLst/>
            <a:ahLst/>
            <a:cxnLst/>
            <a:rect l="l" t="t" r="r" b="b"/>
            <a:pathLst>
              <a:path w="4727575" h="209550">
                <a:moveTo>
                  <a:pt x="0" y="209550"/>
                </a:moveTo>
                <a:lnTo>
                  <a:pt x="4727460" y="209550"/>
                </a:lnTo>
                <a:lnTo>
                  <a:pt x="47274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289649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783942" y="2741803"/>
            <a:ext cx="650875" cy="209550"/>
          </a:xfrm>
          <a:custGeom>
            <a:avLst/>
            <a:gdLst/>
            <a:ahLst/>
            <a:cxnLst/>
            <a:rect l="l" t="t" r="r" b="b"/>
            <a:pathLst>
              <a:path w="650875" h="209550">
                <a:moveTo>
                  <a:pt x="0" y="209550"/>
                </a:moveTo>
                <a:lnTo>
                  <a:pt x="650519" y="209550"/>
                </a:lnTo>
                <a:lnTo>
                  <a:pt x="65051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997683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8350" y="30980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74644" y="3084703"/>
            <a:ext cx="341630" cy="209550"/>
          </a:xfrm>
          <a:custGeom>
            <a:avLst/>
            <a:gdLst/>
            <a:ahLst/>
            <a:cxnLst/>
            <a:rect l="l" t="t" r="r" b="b"/>
            <a:pathLst>
              <a:path w="341629" h="209550">
                <a:moveTo>
                  <a:pt x="0" y="209550"/>
                </a:moveTo>
                <a:lnTo>
                  <a:pt x="341375" y="209550"/>
                </a:lnTo>
                <a:lnTo>
                  <a:pt x="34137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35057" y="3084703"/>
            <a:ext cx="1252855" cy="209550"/>
          </a:xfrm>
          <a:custGeom>
            <a:avLst/>
            <a:gdLst/>
            <a:ahLst/>
            <a:cxnLst/>
            <a:rect l="l" t="t" r="r" b="b"/>
            <a:pathLst>
              <a:path w="1252854" h="209550">
                <a:moveTo>
                  <a:pt x="0" y="209550"/>
                </a:moveTo>
                <a:lnTo>
                  <a:pt x="1252283" y="209550"/>
                </a:lnTo>
                <a:lnTo>
                  <a:pt x="12522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149687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06390" y="3084703"/>
            <a:ext cx="3858895" cy="209550"/>
          </a:xfrm>
          <a:custGeom>
            <a:avLst/>
            <a:gdLst/>
            <a:ahLst/>
            <a:cxnLst/>
            <a:rect l="l" t="t" r="r" b="b"/>
            <a:pathLst>
              <a:path w="3858895" h="209550">
                <a:moveTo>
                  <a:pt x="0" y="209550"/>
                </a:moveTo>
                <a:lnTo>
                  <a:pt x="3858501" y="209550"/>
                </a:lnTo>
                <a:lnTo>
                  <a:pt x="385850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724129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783942" y="3084703"/>
            <a:ext cx="650875" cy="209550"/>
          </a:xfrm>
          <a:custGeom>
            <a:avLst/>
            <a:gdLst/>
            <a:ahLst/>
            <a:cxnLst/>
            <a:rect l="l" t="t" r="r" b="b"/>
            <a:pathLst>
              <a:path w="650875" h="209550">
                <a:moveTo>
                  <a:pt x="0" y="209550"/>
                </a:moveTo>
                <a:lnTo>
                  <a:pt x="650519" y="209550"/>
                </a:lnTo>
                <a:lnTo>
                  <a:pt x="65051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8997683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8350" y="34409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96856" y="34276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74644" y="34276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093681" y="2774848"/>
            <a:ext cx="4343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81305" algn="l"/>
              </a:tabLst>
            </a:pPr>
            <a:r>
              <a:rPr dirty="0" sz="900">
                <a:latin typeface="Calibri"/>
                <a:cs typeface="Calibri"/>
              </a:rPr>
              <a:t>1%	6%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2%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52418" y="3427603"/>
            <a:ext cx="1040765" cy="209550"/>
          </a:xfrm>
          <a:custGeom>
            <a:avLst/>
            <a:gdLst/>
            <a:ahLst/>
            <a:cxnLst/>
            <a:rect l="l" t="t" r="r" b="b"/>
            <a:pathLst>
              <a:path w="1040764" h="209550">
                <a:moveTo>
                  <a:pt x="0" y="209550"/>
                </a:moveTo>
                <a:lnTo>
                  <a:pt x="1040498" y="209550"/>
                </a:lnTo>
                <a:lnTo>
                  <a:pt x="104049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861143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11954" y="3427603"/>
            <a:ext cx="3921760" cy="209550"/>
          </a:xfrm>
          <a:custGeom>
            <a:avLst/>
            <a:gdLst/>
            <a:ahLst/>
            <a:cxnLst/>
            <a:rect l="l" t="t" r="r" b="b"/>
            <a:pathLst>
              <a:path w="3921759" h="209550">
                <a:moveTo>
                  <a:pt x="0" y="209550"/>
                </a:moveTo>
                <a:lnTo>
                  <a:pt x="3921671" y="209550"/>
                </a:lnTo>
                <a:lnTo>
                  <a:pt x="392167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361277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452687" y="3427603"/>
            <a:ext cx="982344" cy="209550"/>
          </a:xfrm>
          <a:custGeom>
            <a:avLst/>
            <a:gdLst/>
            <a:ahLst/>
            <a:cxnLst/>
            <a:rect l="l" t="t" r="r" b="b"/>
            <a:pathLst>
              <a:path w="982345" h="209550">
                <a:moveTo>
                  <a:pt x="0" y="209550"/>
                </a:moveTo>
                <a:lnTo>
                  <a:pt x="981773" y="209550"/>
                </a:lnTo>
                <a:lnTo>
                  <a:pt x="98177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8832062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74644" y="3770503"/>
            <a:ext cx="1059815" cy="209550"/>
          </a:xfrm>
          <a:custGeom>
            <a:avLst/>
            <a:gdLst/>
            <a:ahLst/>
            <a:cxnLst/>
            <a:rect l="l" t="t" r="r" b="b"/>
            <a:pathLst>
              <a:path w="1059814" h="209550">
                <a:moveTo>
                  <a:pt x="0" y="209550"/>
                </a:moveTo>
                <a:lnTo>
                  <a:pt x="1059434" y="209550"/>
                </a:lnTo>
                <a:lnTo>
                  <a:pt x="105943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353128" y="3770503"/>
            <a:ext cx="4095750" cy="209550"/>
          </a:xfrm>
          <a:custGeom>
            <a:avLst/>
            <a:gdLst/>
            <a:ahLst/>
            <a:cxnLst/>
            <a:rect l="l" t="t" r="r" b="b"/>
            <a:pathLst>
              <a:path w="4095750" h="209550">
                <a:moveTo>
                  <a:pt x="0" y="209550"/>
                </a:moveTo>
                <a:lnTo>
                  <a:pt x="4095686" y="209550"/>
                </a:lnTo>
                <a:lnTo>
                  <a:pt x="409568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467864" y="3770503"/>
            <a:ext cx="967105" cy="209550"/>
          </a:xfrm>
          <a:custGeom>
            <a:avLst/>
            <a:gdLst/>
            <a:ahLst/>
            <a:cxnLst/>
            <a:rect l="l" t="t" r="r" b="b"/>
            <a:pathLst>
              <a:path w="967104" h="209550">
                <a:moveTo>
                  <a:pt x="0" y="209550"/>
                </a:moveTo>
                <a:lnTo>
                  <a:pt x="966597" y="209550"/>
                </a:lnTo>
                <a:lnTo>
                  <a:pt x="96659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96856" y="4113403"/>
            <a:ext cx="744220" cy="209550"/>
          </a:xfrm>
          <a:custGeom>
            <a:avLst/>
            <a:gdLst/>
            <a:ahLst/>
            <a:cxnLst/>
            <a:rect l="l" t="t" r="r" b="b"/>
            <a:pathLst>
              <a:path w="744220" h="209550">
                <a:moveTo>
                  <a:pt x="0" y="209550"/>
                </a:moveTo>
                <a:lnTo>
                  <a:pt x="743750" y="209550"/>
                </a:lnTo>
                <a:lnTo>
                  <a:pt x="7437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59657" y="4113403"/>
            <a:ext cx="998219" cy="209550"/>
          </a:xfrm>
          <a:custGeom>
            <a:avLst/>
            <a:gdLst/>
            <a:ahLst/>
            <a:cxnLst/>
            <a:rect l="l" t="t" r="r" b="b"/>
            <a:pathLst>
              <a:path w="998220" h="209550">
                <a:moveTo>
                  <a:pt x="0" y="209550"/>
                </a:moveTo>
                <a:lnTo>
                  <a:pt x="998016" y="209550"/>
                </a:lnTo>
                <a:lnTo>
                  <a:pt x="9980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96856" y="44563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274644" y="4456303"/>
            <a:ext cx="207645" cy="209550"/>
          </a:xfrm>
          <a:custGeom>
            <a:avLst/>
            <a:gdLst/>
            <a:ahLst/>
            <a:cxnLst/>
            <a:rect l="l" t="t" r="r" b="b"/>
            <a:pathLst>
              <a:path w="207645" h="209550">
                <a:moveTo>
                  <a:pt x="0" y="209550"/>
                </a:moveTo>
                <a:lnTo>
                  <a:pt x="207251" y="209550"/>
                </a:lnTo>
                <a:lnTo>
                  <a:pt x="20725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500932" y="4456303"/>
            <a:ext cx="1026160" cy="209550"/>
          </a:xfrm>
          <a:custGeom>
            <a:avLst/>
            <a:gdLst/>
            <a:ahLst/>
            <a:cxnLst/>
            <a:rect l="l" t="t" r="r" b="b"/>
            <a:pathLst>
              <a:path w="1026160" h="209550">
                <a:moveTo>
                  <a:pt x="0" y="209550"/>
                </a:moveTo>
                <a:lnTo>
                  <a:pt x="1025982" y="209550"/>
                </a:lnTo>
                <a:lnTo>
                  <a:pt x="102598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096856" y="4799203"/>
            <a:ext cx="236220" cy="209550"/>
          </a:xfrm>
          <a:custGeom>
            <a:avLst/>
            <a:gdLst/>
            <a:ahLst/>
            <a:cxnLst/>
            <a:rect l="l" t="t" r="r" b="b"/>
            <a:pathLst>
              <a:path w="236220" h="209550">
                <a:moveTo>
                  <a:pt x="0" y="209550"/>
                </a:moveTo>
                <a:lnTo>
                  <a:pt x="236054" y="209550"/>
                </a:lnTo>
                <a:lnTo>
                  <a:pt x="23605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351974" y="4799203"/>
            <a:ext cx="1341755" cy="209550"/>
          </a:xfrm>
          <a:custGeom>
            <a:avLst/>
            <a:gdLst/>
            <a:ahLst/>
            <a:cxnLst/>
            <a:rect l="l" t="t" r="r" b="b"/>
            <a:pathLst>
              <a:path w="1341754" h="209550">
                <a:moveTo>
                  <a:pt x="0" y="209550"/>
                </a:moveTo>
                <a:lnTo>
                  <a:pt x="1341310" y="209550"/>
                </a:lnTo>
                <a:lnTo>
                  <a:pt x="13413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3" name="object 63"/>
          <p:cNvGraphicFramePr>
            <a:graphicFrameLocks noGrp="1"/>
          </p:cNvGraphicFramePr>
          <p:nvPr/>
        </p:nvGraphicFramePr>
        <p:xfrm>
          <a:off x="749300" y="3770503"/>
          <a:ext cx="8685530" cy="1924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494030"/>
                <a:gridCol w="340994"/>
                <a:gridCol w="280670"/>
                <a:gridCol w="344804"/>
                <a:gridCol w="165100"/>
                <a:gridCol w="177800"/>
                <a:gridCol w="55879"/>
                <a:gridCol w="1594485"/>
                <a:gridCol w="1913889"/>
                <a:gridCol w="59054"/>
                <a:gridCol w="122554"/>
                <a:gridCol w="248920"/>
                <a:gridCol w="545465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Change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Communication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r>
                        <a:rPr dirty="0" sz="9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Growth &amp;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Development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3255581" y="5132571"/>
          <a:ext cx="6198235" cy="57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045"/>
                <a:gridCol w="63500"/>
                <a:gridCol w="1377315"/>
                <a:gridCol w="3517265"/>
                <a:gridCol w="487045"/>
                <a:gridCol w="490854"/>
              </a:tblGrid>
              <a:tr h="209550"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6" name="object 66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3905480" y="6007138"/>
            <a:ext cx="2749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4428721" y="6007138"/>
            <a:ext cx="64643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0013" y="743661"/>
            <a:ext cx="351091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47815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Tenure Clubbed 4 </a:t>
            </a:r>
            <a:r>
              <a:rPr dirty="0"/>
              <a:t>- 5.1-10</a:t>
            </a:r>
            <a:r>
              <a:rPr dirty="0" spc="-90"/>
              <a:t> </a:t>
            </a:r>
            <a:r>
              <a:rPr dirty="0" spc="5"/>
              <a:t>Years</a:t>
            </a:r>
          </a:p>
          <a:p>
            <a:pPr marL="136779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43)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398903"/>
            <a:ext cx="203200" cy="209550"/>
          </a:xfrm>
          <a:custGeom>
            <a:avLst/>
            <a:gdLst/>
            <a:ahLst/>
            <a:cxnLst/>
            <a:rect l="l" t="t" r="r" b="b"/>
            <a:pathLst>
              <a:path w="203200" h="209550">
                <a:moveTo>
                  <a:pt x="0" y="209550"/>
                </a:moveTo>
                <a:lnTo>
                  <a:pt x="202793" y="209550"/>
                </a:lnTo>
                <a:lnTo>
                  <a:pt x="2027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18713" y="2398903"/>
            <a:ext cx="572135" cy="209550"/>
          </a:xfrm>
          <a:custGeom>
            <a:avLst/>
            <a:gdLst/>
            <a:ahLst/>
            <a:cxnLst/>
            <a:rect l="l" t="t" r="r" b="b"/>
            <a:pathLst>
              <a:path w="572135" h="209550">
                <a:moveTo>
                  <a:pt x="0" y="209550"/>
                </a:moveTo>
                <a:lnTo>
                  <a:pt x="572122" y="209550"/>
                </a:lnTo>
                <a:lnTo>
                  <a:pt x="57212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9872" y="2398903"/>
            <a:ext cx="3750945" cy="209550"/>
          </a:xfrm>
          <a:custGeom>
            <a:avLst/>
            <a:gdLst/>
            <a:ahLst/>
            <a:cxnLst/>
            <a:rect l="l" t="t" r="r" b="b"/>
            <a:pathLst>
              <a:path w="3750945" h="209550">
                <a:moveTo>
                  <a:pt x="0" y="209550"/>
                </a:moveTo>
                <a:lnTo>
                  <a:pt x="3750437" y="209550"/>
                </a:lnTo>
                <a:lnTo>
                  <a:pt x="37504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79372" y="2398903"/>
            <a:ext cx="1755139" cy="209550"/>
          </a:xfrm>
          <a:custGeom>
            <a:avLst/>
            <a:gdLst/>
            <a:ahLst/>
            <a:cxnLst/>
            <a:rect l="l" t="t" r="r" b="b"/>
            <a:pathLst>
              <a:path w="1755140" h="209550">
                <a:moveTo>
                  <a:pt x="0" y="209550"/>
                </a:moveTo>
                <a:lnTo>
                  <a:pt x="1755089" y="209550"/>
                </a:lnTo>
                <a:lnTo>
                  <a:pt x="175508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74644" y="2741803"/>
            <a:ext cx="1163320" cy="209550"/>
          </a:xfrm>
          <a:custGeom>
            <a:avLst/>
            <a:gdLst/>
            <a:ahLst/>
            <a:cxnLst/>
            <a:rect l="l" t="t" r="r" b="b"/>
            <a:pathLst>
              <a:path w="1163320" h="209550">
                <a:moveTo>
                  <a:pt x="0" y="209550"/>
                </a:moveTo>
                <a:lnTo>
                  <a:pt x="1163281" y="209550"/>
                </a:lnTo>
                <a:lnTo>
                  <a:pt x="116328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56976" y="2741803"/>
            <a:ext cx="3677285" cy="209550"/>
          </a:xfrm>
          <a:custGeom>
            <a:avLst/>
            <a:gdLst/>
            <a:ahLst/>
            <a:cxnLst/>
            <a:rect l="l" t="t" r="r" b="b"/>
            <a:pathLst>
              <a:path w="3677284" h="209550">
                <a:moveTo>
                  <a:pt x="0" y="209550"/>
                </a:moveTo>
                <a:lnTo>
                  <a:pt x="3676700" y="209550"/>
                </a:lnTo>
                <a:lnTo>
                  <a:pt x="36767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52727" y="2741803"/>
            <a:ext cx="1282065" cy="209550"/>
          </a:xfrm>
          <a:custGeom>
            <a:avLst/>
            <a:gdLst/>
            <a:ahLst/>
            <a:cxnLst/>
            <a:rect l="l" t="t" r="r" b="b"/>
            <a:pathLst>
              <a:path w="1282065" h="209550">
                <a:moveTo>
                  <a:pt x="0" y="209550"/>
                </a:moveTo>
                <a:lnTo>
                  <a:pt x="1281734" y="209550"/>
                </a:lnTo>
                <a:lnTo>
                  <a:pt x="128173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68281" y="2336990"/>
          <a:ext cx="6376035" cy="33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184150"/>
                <a:gridCol w="170179"/>
                <a:gridCol w="87629"/>
                <a:gridCol w="412750"/>
                <a:gridCol w="95250"/>
                <a:gridCol w="179705"/>
                <a:gridCol w="166369"/>
                <a:gridCol w="213994"/>
                <a:gridCol w="2461260"/>
                <a:gridCol w="547370"/>
                <a:gridCol w="160654"/>
                <a:gridCol w="160020"/>
                <a:gridCol w="1320164"/>
              </a:tblGrid>
              <a:tr h="7429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R="445134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5670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387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209550">
                <a:tc gridSpan="2"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361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731" y="743661"/>
            <a:ext cx="4468495" cy="86233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</a:t>
            </a:r>
            <a:r>
              <a:rPr dirty="0" spc="-10"/>
              <a:t> </a:t>
            </a:r>
            <a:r>
              <a:rPr dirty="0" spc="5"/>
              <a:t>Dimensions</a:t>
            </a:r>
          </a:p>
          <a:p>
            <a:pPr algn="ctr" marL="12065" marR="5080">
              <a:lnSpc>
                <a:spcPct val="102200"/>
              </a:lnSpc>
            </a:pPr>
            <a:r>
              <a:rPr dirty="0" spc="5"/>
              <a:t>Tenure Clubbed 5 </a:t>
            </a:r>
            <a:r>
              <a:rPr dirty="0"/>
              <a:t>- </a:t>
            </a:r>
            <a:r>
              <a:rPr dirty="0" spc="5"/>
              <a:t>More than </a:t>
            </a:r>
            <a:r>
              <a:rPr dirty="0"/>
              <a:t>10.1</a:t>
            </a:r>
            <a:r>
              <a:rPr dirty="0" spc="-105"/>
              <a:t> </a:t>
            </a:r>
            <a:r>
              <a:rPr dirty="0" spc="5"/>
              <a:t>Years  (N =</a:t>
            </a:r>
            <a:r>
              <a:rPr dirty="0" spc="-15"/>
              <a:t> </a:t>
            </a:r>
            <a:r>
              <a:rPr dirty="0" spc="5"/>
              <a:t>107)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8382" y="4113403"/>
            <a:ext cx="219075" cy="209550"/>
          </a:xfrm>
          <a:custGeom>
            <a:avLst/>
            <a:gdLst/>
            <a:ahLst/>
            <a:cxnLst/>
            <a:rect l="l" t="t" r="r" b="b"/>
            <a:pathLst>
              <a:path w="219075" h="209550">
                <a:moveTo>
                  <a:pt x="0" y="209550"/>
                </a:moveTo>
                <a:lnTo>
                  <a:pt x="218693" y="209550"/>
                </a:lnTo>
                <a:lnTo>
                  <a:pt x="2186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76126" y="4113403"/>
            <a:ext cx="2773680" cy="209550"/>
          </a:xfrm>
          <a:custGeom>
            <a:avLst/>
            <a:gdLst/>
            <a:ahLst/>
            <a:cxnLst/>
            <a:rect l="l" t="t" r="r" b="b"/>
            <a:pathLst>
              <a:path w="2773679" h="209550">
                <a:moveTo>
                  <a:pt x="0" y="209550"/>
                </a:moveTo>
                <a:lnTo>
                  <a:pt x="2773426" y="209550"/>
                </a:lnTo>
                <a:lnTo>
                  <a:pt x="277342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68589" y="4113403"/>
            <a:ext cx="1466215" cy="209550"/>
          </a:xfrm>
          <a:custGeom>
            <a:avLst/>
            <a:gdLst/>
            <a:ahLst/>
            <a:cxnLst/>
            <a:rect l="l" t="t" r="r" b="b"/>
            <a:pathLst>
              <a:path w="1466215" h="209550">
                <a:moveTo>
                  <a:pt x="0" y="209550"/>
                </a:moveTo>
                <a:lnTo>
                  <a:pt x="1465859" y="209550"/>
                </a:lnTo>
                <a:lnTo>
                  <a:pt x="146585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6856" y="5142103"/>
            <a:ext cx="190500" cy="209550"/>
          </a:xfrm>
          <a:custGeom>
            <a:avLst/>
            <a:gdLst/>
            <a:ahLst/>
            <a:cxnLst/>
            <a:rect l="l" t="t" r="r" b="b"/>
            <a:pathLst>
              <a:path w="190500" h="209550">
                <a:moveTo>
                  <a:pt x="0" y="209550"/>
                </a:moveTo>
                <a:lnTo>
                  <a:pt x="190296" y="209550"/>
                </a:lnTo>
                <a:lnTo>
                  <a:pt x="19029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06216" y="5142103"/>
            <a:ext cx="3406140" cy="209550"/>
          </a:xfrm>
          <a:custGeom>
            <a:avLst/>
            <a:gdLst/>
            <a:ahLst/>
            <a:cxnLst/>
            <a:rect l="l" t="t" r="r" b="b"/>
            <a:pathLst>
              <a:path w="3406140" h="209550">
                <a:moveTo>
                  <a:pt x="0" y="209550"/>
                </a:moveTo>
                <a:lnTo>
                  <a:pt x="3406076" y="209550"/>
                </a:lnTo>
                <a:lnTo>
                  <a:pt x="34060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31330" y="5142103"/>
            <a:ext cx="2703195" cy="209550"/>
          </a:xfrm>
          <a:custGeom>
            <a:avLst/>
            <a:gdLst/>
            <a:ahLst/>
            <a:cxnLst/>
            <a:rect l="l" t="t" r="r" b="b"/>
            <a:pathLst>
              <a:path w="2703195" h="209550">
                <a:moveTo>
                  <a:pt x="0" y="209550"/>
                </a:moveTo>
                <a:lnTo>
                  <a:pt x="2703118" y="209550"/>
                </a:lnTo>
                <a:lnTo>
                  <a:pt x="27031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74644" y="5485003"/>
            <a:ext cx="725170" cy="209550"/>
          </a:xfrm>
          <a:custGeom>
            <a:avLst/>
            <a:gdLst/>
            <a:ahLst/>
            <a:cxnLst/>
            <a:rect l="l" t="t" r="r" b="b"/>
            <a:pathLst>
              <a:path w="725170" h="209550">
                <a:moveTo>
                  <a:pt x="0" y="209550"/>
                </a:moveTo>
                <a:lnTo>
                  <a:pt x="725119" y="209550"/>
                </a:lnTo>
                <a:lnTo>
                  <a:pt x="72511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8800" y="5485003"/>
            <a:ext cx="4090035" cy="209550"/>
          </a:xfrm>
          <a:custGeom>
            <a:avLst/>
            <a:gdLst/>
            <a:ahLst/>
            <a:cxnLst/>
            <a:rect l="l" t="t" r="r" b="b"/>
            <a:pathLst>
              <a:path w="4090034" h="209550">
                <a:moveTo>
                  <a:pt x="0" y="209550"/>
                </a:moveTo>
                <a:lnTo>
                  <a:pt x="4089793" y="209550"/>
                </a:lnTo>
                <a:lnTo>
                  <a:pt x="40897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27657" y="5485003"/>
            <a:ext cx="1306830" cy="209550"/>
          </a:xfrm>
          <a:custGeom>
            <a:avLst/>
            <a:gdLst/>
            <a:ahLst/>
            <a:cxnLst/>
            <a:rect l="l" t="t" r="r" b="b"/>
            <a:pathLst>
              <a:path w="1306829" h="209550">
                <a:moveTo>
                  <a:pt x="0" y="209550"/>
                </a:moveTo>
                <a:lnTo>
                  <a:pt x="1306804" y="209550"/>
                </a:lnTo>
                <a:lnTo>
                  <a:pt x="13068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068281" y="2394140"/>
          <a:ext cx="6376035" cy="33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405"/>
                <a:gridCol w="283210"/>
                <a:gridCol w="57784"/>
                <a:gridCol w="194309"/>
                <a:gridCol w="216534"/>
                <a:gridCol w="390525"/>
                <a:gridCol w="311785"/>
                <a:gridCol w="198755"/>
                <a:gridCol w="621664"/>
                <a:gridCol w="771525"/>
                <a:gridCol w="1298575"/>
                <a:gridCol w="345439"/>
                <a:gridCol w="276225"/>
                <a:gridCol w="196850"/>
                <a:gridCol w="118109"/>
                <a:gridCol w="881379"/>
              </a:tblGrid>
              <a:tr h="209550">
                <a:tc>
                  <a:txBody>
                    <a:bodyPr/>
                    <a:lstStyle/>
                    <a:p>
                      <a:pPr algn="r" marR="107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5270" y="743661"/>
            <a:ext cx="29997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1 </a:t>
            </a:r>
            <a:r>
              <a:rPr dirty="0"/>
              <a:t>-</a:t>
            </a:r>
            <a:r>
              <a:rPr dirty="0" spc="-120"/>
              <a:t> </a:t>
            </a:r>
            <a:r>
              <a:rPr dirty="0" spc="5"/>
              <a:t>L1,L2,L3  (N =</a:t>
            </a:r>
            <a:r>
              <a:rPr dirty="0" spc="-15"/>
              <a:t> </a:t>
            </a:r>
            <a:r>
              <a:rPr dirty="0"/>
              <a:t>12)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3989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6024" y="209550"/>
                </a:lnTo>
                <a:lnTo>
                  <a:pt x="2460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74644" y="3084703"/>
            <a:ext cx="510540" cy="209550"/>
          </a:xfrm>
          <a:custGeom>
            <a:avLst/>
            <a:gdLst/>
            <a:ahLst/>
            <a:cxnLst/>
            <a:rect l="l" t="t" r="r" b="b"/>
            <a:pathLst>
              <a:path w="510539" h="209550">
                <a:moveTo>
                  <a:pt x="0" y="209550"/>
                </a:moveTo>
                <a:lnTo>
                  <a:pt x="510514" y="209550"/>
                </a:lnTo>
                <a:lnTo>
                  <a:pt x="51051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04196" y="3084703"/>
            <a:ext cx="2365375" cy="209550"/>
          </a:xfrm>
          <a:custGeom>
            <a:avLst/>
            <a:gdLst/>
            <a:ahLst/>
            <a:cxnLst/>
            <a:rect l="l" t="t" r="r" b="b"/>
            <a:pathLst>
              <a:path w="2365375" h="209550">
                <a:moveTo>
                  <a:pt x="0" y="209550"/>
                </a:moveTo>
                <a:lnTo>
                  <a:pt x="2364930" y="209550"/>
                </a:lnTo>
                <a:lnTo>
                  <a:pt x="236493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88176" y="3084703"/>
            <a:ext cx="3246755" cy="209550"/>
          </a:xfrm>
          <a:custGeom>
            <a:avLst/>
            <a:gdLst/>
            <a:ahLst/>
            <a:cxnLst/>
            <a:rect l="l" t="t" r="r" b="b"/>
            <a:pathLst>
              <a:path w="3246754" h="209550">
                <a:moveTo>
                  <a:pt x="0" y="209550"/>
                </a:moveTo>
                <a:lnTo>
                  <a:pt x="3246272" y="209550"/>
                </a:lnTo>
                <a:lnTo>
                  <a:pt x="324627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6856" y="34276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6024" y="209550"/>
                </a:lnTo>
                <a:lnTo>
                  <a:pt x="2460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61931" y="3427603"/>
            <a:ext cx="2099945" cy="209550"/>
          </a:xfrm>
          <a:custGeom>
            <a:avLst/>
            <a:gdLst/>
            <a:ahLst/>
            <a:cxnLst/>
            <a:rect l="l" t="t" r="r" b="b"/>
            <a:pathLst>
              <a:path w="2099945" h="209550">
                <a:moveTo>
                  <a:pt x="0" y="209550"/>
                </a:moveTo>
                <a:lnTo>
                  <a:pt x="2099614" y="209550"/>
                </a:lnTo>
                <a:lnTo>
                  <a:pt x="209961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80608" y="3427603"/>
            <a:ext cx="3954145" cy="209550"/>
          </a:xfrm>
          <a:custGeom>
            <a:avLst/>
            <a:gdLst/>
            <a:ahLst/>
            <a:cxnLst/>
            <a:rect l="l" t="t" r="r" b="b"/>
            <a:pathLst>
              <a:path w="3954145" h="209550">
                <a:moveTo>
                  <a:pt x="0" y="209550"/>
                </a:moveTo>
                <a:lnTo>
                  <a:pt x="3953852" y="209550"/>
                </a:lnTo>
                <a:lnTo>
                  <a:pt x="395385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25"/>
                <a:gridCol w="78739"/>
                <a:gridCol w="175894"/>
                <a:gridCol w="264795"/>
                <a:gridCol w="109854"/>
                <a:gridCol w="154305"/>
                <a:gridCol w="132080"/>
                <a:gridCol w="132080"/>
                <a:gridCol w="1324610"/>
                <a:gridCol w="396875"/>
                <a:gridCol w="132080"/>
                <a:gridCol w="1059179"/>
                <a:gridCol w="528954"/>
                <a:gridCol w="528954"/>
                <a:gridCol w="1049654"/>
              </a:tblGrid>
              <a:tr h="209550">
                <a:tc row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gridSpan="5"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191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386715" algn="l"/>
                          <a:tab pos="1814195" algn="l"/>
                          <a:tab pos="463931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8%	38%	52%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1239520" algn="l"/>
                          <a:tab pos="428561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33%	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361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6350" y="743661"/>
            <a:ext cx="28975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90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2 </a:t>
            </a:r>
            <a:r>
              <a:rPr dirty="0"/>
              <a:t>- </a:t>
            </a:r>
            <a:r>
              <a:rPr dirty="0" spc="5"/>
              <a:t>L4 &amp;</a:t>
            </a:r>
            <a:r>
              <a:rPr dirty="0" spc="-120"/>
              <a:t> </a:t>
            </a:r>
            <a:r>
              <a:rPr dirty="0" spc="5"/>
              <a:t>L5  (N =</a:t>
            </a:r>
            <a:r>
              <a:rPr dirty="0" spc="-15"/>
              <a:t> </a:t>
            </a:r>
            <a:r>
              <a:rPr dirty="0"/>
              <a:t>51)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2398903"/>
            <a:ext cx="417195" cy="209550"/>
          </a:xfrm>
          <a:custGeom>
            <a:avLst/>
            <a:gdLst/>
            <a:ahLst/>
            <a:cxnLst/>
            <a:rect l="l" t="t" r="r" b="b"/>
            <a:pathLst>
              <a:path w="417195" h="209550">
                <a:moveTo>
                  <a:pt x="0" y="209550"/>
                </a:moveTo>
                <a:lnTo>
                  <a:pt x="417055" y="209550"/>
                </a:lnTo>
                <a:lnTo>
                  <a:pt x="41705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10749" y="2398903"/>
            <a:ext cx="292735" cy="209550"/>
          </a:xfrm>
          <a:custGeom>
            <a:avLst/>
            <a:gdLst/>
            <a:ahLst/>
            <a:cxnLst/>
            <a:rect l="l" t="t" r="r" b="b"/>
            <a:pathLst>
              <a:path w="292735" h="209550">
                <a:moveTo>
                  <a:pt x="0" y="209550"/>
                </a:moveTo>
                <a:lnTo>
                  <a:pt x="292455" y="209550"/>
                </a:lnTo>
                <a:lnTo>
                  <a:pt x="29245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22255" y="2398903"/>
            <a:ext cx="3471545" cy="209550"/>
          </a:xfrm>
          <a:custGeom>
            <a:avLst/>
            <a:gdLst/>
            <a:ahLst/>
            <a:cxnLst/>
            <a:rect l="l" t="t" r="r" b="b"/>
            <a:pathLst>
              <a:path w="3471545" h="209550">
                <a:moveTo>
                  <a:pt x="0" y="209550"/>
                </a:moveTo>
                <a:lnTo>
                  <a:pt x="3471100" y="209550"/>
                </a:lnTo>
                <a:lnTo>
                  <a:pt x="34711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12392" y="2398903"/>
            <a:ext cx="1922145" cy="209550"/>
          </a:xfrm>
          <a:custGeom>
            <a:avLst/>
            <a:gdLst/>
            <a:ahLst/>
            <a:cxnLst/>
            <a:rect l="l" t="t" r="r" b="b"/>
            <a:pathLst>
              <a:path w="1922145" h="209550">
                <a:moveTo>
                  <a:pt x="0" y="209550"/>
                </a:moveTo>
                <a:lnTo>
                  <a:pt x="1922056" y="209550"/>
                </a:lnTo>
                <a:lnTo>
                  <a:pt x="192205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6856" y="2741803"/>
            <a:ext cx="230504" cy="209550"/>
          </a:xfrm>
          <a:custGeom>
            <a:avLst/>
            <a:gdLst/>
            <a:ahLst/>
            <a:cxnLst/>
            <a:rect l="l" t="t" r="r" b="b"/>
            <a:pathLst>
              <a:path w="230504" h="209550">
                <a:moveTo>
                  <a:pt x="0" y="209550"/>
                </a:moveTo>
                <a:lnTo>
                  <a:pt x="230136" y="209550"/>
                </a:lnTo>
                <a:lnTo>
                  <a:pt x="23013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46043" y="2741803"/>
            <a:ext cx="854075" cy="209550"/>
          </a:xfrm>
          <a:custGeom>
            <a:avLst/>
            <a:gdLst/>
            <a:ahLst/>
            <a:cxnLst/>
            <a:rect l="l" t="t" r="r" b="b"/>
            <a:pathLst>
              <a:path w="854075" h="209550">
                <a:moveTo>
                  <a:pt x="0" y="209550"/>
                </a:moveTo>
                <a:lnTo>
                  <a:pt x="853719" y="209550"/>
                </a:lnTo>
                <a:lnTo>
                  <a:pt x="85371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18813" y="2741803"/>
            <a:ext cx="3595370" cy="209550"/>
          </a:xfrm>
          <a:custGeom>
            <a:avLst/>
            <a:gdLst/>
            <a:ahLst/>
            <a:cxnLst/>
            <a:rect l="l" t="t" r="r" b="b"/>
            <a:pathLst>
              <a:path w="3595370" h="209550">
                <a:moveTo>
                  <a:pt x="0" y="209550"/>
                </a:moveTo>
                <a:lnTo>
                  <a:pt x="3595331" y="209550"/>
                </a:lnTo>
                <a:lnTo>
                  <a:pt x="359533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33194" y="2741803"/>
            <a:ext cx="1601470" cy="209550"/>
          </a:xfrm>
          <a:custGeom>
            <a:avLst/>
            <a:gdLst/>
            <a:ahLst/>
            <a:cxnLst/>
            <a:rect l="l" t="t" r="r" b="b"/>
            <a:pathLst>
              <a:path w="1601470" h="209550">
                <a:moveTo>
                  <a:pt x="0" y="209550"/>
                </a:moveTo>
                <a:lnTo>
                  <a:pt x="1601254" y="209550"/>
                </a:lnTo>
                <a:lnTo>
                  <a:pt x="160125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74644" y="3084703"/>
            <a:ext cx="292735" cy="209550"/>
          </a:xfrm>
          <a:custGeom>
            <a:avLst/>
            <a:gdLst/>
            <a:ahLst/>
            <a:cxnLst/>
            <a:rect l="l" t="t" r="r" b="b"/>
            <a:pathLst>
              <a:path w="292735" h="209550">
                <a:moveTo>
                  <a:pt x="0" y="209550"/>
                </a:moveTo>
                <a:lnTo>
                  <a:pt x="292430" y="209550"/>
                </a:lnTo>
                <a:lnTo>
                  <a:pt x="29243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86111" y="3084703"/>
            <a:ext cx="885190" cy="209550"/>
          </a:xfrm>
          <a:custGeom>
            <a:avLst/>
            <a:gdLst/>
            <a:ahLst/>
            <a:cxnLst/>
            <a:rect l="l" t="t" r="r" b="b"/>
            <a:pathLst>
              <a:path w="885189" h="209550">
                <a:moveTo>
                  <a:pt x="0" y="209550"/>
                </a:moveTo>
                <a:lnTo>
                  <a:pt x="884859" y="209550"/>
                </a:lnTo>
                <a:lnTo>
                  <a:pt x="88485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90021" y="3084703"/>
            <a:ext cx="3689350" cy="209550"/>
          </a:xfrm>
          <a:custGeom>
            <a:avLst/>
            <a:gdLst/>
            <a:ahLst/>
            <a:cxnLst/>
            <a:rect l="l" t="t" r="r" b="b"/>
            <a:pathLst>
              <a:path w="3689350" h="209550">
                <a:moveTo>
                  <a:pt x="0" y="209550"/>
                </a:moveTo>
                <a:lnTo>
                  <a:pt x="3688778" y="209550"/>
                </a:lnTo>
                <a:lnTo>
                  <a:pt x="368877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197862" y="3084703"/>
            <a:ext cx="1236980" cy="209550"/>
          </a:xfrm>
          <a:custGeom>
            <a:avLst/>
            <a:gdLst/>
            <a:ahLst/>
            <a:cxnLst/>
            <a:rect l="l" t="t" r="r" b="b"/>
            <a:pathLst>
              <a:path w="1236979" h="209550">
                <a:moveTo>
                  <a:pt x="0" y="209550"/>
                </a:moveTo>
                <a:lnTo>
                  <a:pt x="1236599" y="209550"/>
                </a:lnTo>
                <a:lnTo>
                  <a:pt x="123659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6856" y="3427603"/>
            <a:ext cx="230504" cy="209550"/>
          </a:xfrm>
          <a:custGeom>
            <a:avLst/>
            <a:gdLst/>
            <a:ahLst/>
            <a:cxnLst/>
            <a:rect l="l" t="t" r="r" b="b"/>
            <a:pathLst>
              <a:path w="230504" h="209550">
                <a:moveTo>
                  <a:pt x="0" y="209550"/>
                </a:moveTo>
                <a:lnTo>
                  <a:pt x="230149" y="209550"/>
                </a:lnTo>
                <a:lnTo>
                  <a:pt x="23014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46069" y="3427603"/>
            <a:ext cx="479425" cy="209550"/>
          </a:xfrm>
          <a:custGeom>
            <a:avLst/>
            <a:gdLst/>
            <a:ahLst/>
            <a:cxnLst/>
            <a:rect l="l" t="t" r="r" b="b"/>
            <a:pathLst>
              <a:path w="479425" h="209550">
                <a:moveTo>
                  <a:pt x="0" y="209550"/>
                </a:moveTo>
                <a:lnTo>
                  <a:pt x="479361" y="209550"/>
                </a:lnTo>
                <a:lnTo>
                  <a:pt x="47936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44480" y="3427603"/>
            <a:ext cx="3658235" cy="209550"/>
          </a:xfrm>
          <a:custGeom>
            <a:avLst/>
            <a:gdLst/>
            <a:ahLst/>
            <a:cxnLst/>
            <a:rect l="l" t="t" r="r" b="b"/>
            <a:pathLst>
              <a:path w="3658234" h="209550">
                <a:moveTo>
                  <a:pt x="0" y="209550"/>
                </a:moveTo>
                <a:lnTo>
                  <a:pt x="3657993" y="209550"/>
                </a:lnTo>
                <a:lnTo>
                  <a:pt x="36579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21523" y="3427603"/>
            <a:ext cx="1913255" cy="209550"/>
          </a:xfrm>
          <a:custGeom>
            <a:avLst/>
            <a:gdLst/>
            <a:ahLst/>
            <a:cxnLst/>
            <a:rect l="l" t="t" r="r" b="b"/>
            <a:pathLst>
              <a:path w="1913254" h="209550">
                <a:moveTo>
                  <a:pt x="0" y="209550"/>
                </a:moveTo>
                <a:lnTo>
                  <a:pt x="1912924" y="209550"/>
                </a:lnTo>
                <a:lnTo>
                  <a:pt x="19129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74644" y="3770503"/>
            <a:ext cx="728980" cy="209550"/>
          </a:xfrm>
          <a:custGeom>
            <a:avLst/>
            <a:gdLst/>
            <a:ahLst/>
            <a:cxnLst/>
            <a:rect l="l" t="t" r="r" b="b"/>
            <a:pathLst>
              <a:path w="728979" h="209550">
                <a:moveTo>
                  <a:pt x="0" y="209550"/>
                </a:moveTo>
                <a:lnTo>
                  <a:pt x="728560" y="209550"/>
                </a:lnTo>
                <a:lnTo>
                  <a:pt x="7285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22255" y="3770503"/>
            <a:ext cx="3347085" cy="209550"/>
          </a:xfrm>
          <a:custGeom>
            <a:avLst/>
            <a:gdLst/>
            <a:ahLst/>
            <a:cxnLst/>
            <a:rect l="l" t="t" r="r" b="b"/>
            <a:pathLst>
              <a:path w="3347084" h="209550">
                <a:moveTo>
                  <a:pt x="0" y="209550"/>
                </a:moveTo>
                <a:lnTo>
                  <a:pt x="3346488" y="209550"/>
                </a:lnTo>
                <a:lnTo>
                  <a:pt x="334648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87793" y="3770503"/>
            <a:ext cx="2047239" cy="209550"/>
          </a:xfrm>
          <a:custGeom>
            <a:avLst/>
            <a:gdLst/>
            <a:ahLst/>
            <a:cxnLst/>
            <a:rect l="l" t="t" r="r" b="b"/>
            <a:pathLst>
              <a:path w="2047240" h="209550">
                <a:moveTo>
                  <a:pt x="0" y="209550"/>
                </a:moveTo>
                <a:lnTo>
                  <a:pt x="2046655" y="209550"/>
                </a:lnTo>
                <a:lnTo>
                  <a:pt x="204665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96856" y="5485003"/>
            <a:ext cx="231775" cy="209550"/>
          </a:xfrm>
          <a:custGeom>
            <a:avLst/>
            <a:gdLst/>
            <a:ahLst/>
            <a:cxnLst/>
            <a:rect l="l" t="t" r="r" b="b"/>
            <a:pathLst>
              <a:path w="231775" h="209550">
                <a:moveTo>
                  <a:pt x="0" y="209550"/>
                </a:moveTo>
                <a:lnTo>
                  <a:pt x="231355" y="209550"/>
                </a:lnTo>
                <a:lnTo>
                  <a:pt x="23135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47275" y="5485003"/>
            <a:ext cx="889635" cy="209550"/>
          </a:xfrm>
          <a:custGeom>
            <a:avLst/>
            <a:gdLst/>
            <a:ahLst/>
            <a:cxnLst/>
            <a:rect l="l" t="t" r="r" b="b"/>
            <a:pathLst>
              <a:path w="889635" h="209550">
                <a:moveTo>
                  <a:pt x="0" y="209550"/>
                </a:moveTo>
                <a:lnTo>
                  <a:pt x="889317" y="209550"/>
                </a:lnTo>
                <a:lnTo>
                  <a:pt x="8893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55630" y="5485003"/>
            <a:ext cx="3738879" cy="209550"/>
          </a:xfrm>
          <a:custGeom>
            <a:avLst/>
            <a:gdLst/>
            <a:ahLst/>
            <a:cxnLst/>
            <a:rect l="l" t="t" r="r" b="b"/>
            <a:pathLst>
              <a:path w="3738879" h="209550">
                <a:moveTo>
                  <a:pt x="0" y="209550"/>
                </a:moveTo>
                <a:lnTo>
                  <a:pt x="3738333" y="209550"/>
                </a:lnTo>
                <a:lnTo>
                  <a:pt x="373833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13027" y="5485003"/>
            <a:ext cx="1421765" cy="209550"/>
          </a:xfrm>
          <a:custGeom>
            <a:avLst/>
            <a:gdLst/>
            <a:ahLst/>
            <a:cxnLst/>
            <a:rect l="l" t="t" r="r" b="b"/>
            <a:pathLst>
              <a:path w="1421765" h="209550">
                <a:moveTo>
                  <a:pt x="0" y="209550"/>
                </a:moveTo>
                <a:lnTo>
                  <a:pt x="1421434" y="209550"/>
                </a:lnTo>
                <a:lnTo>
                  <a:pt x="142143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068281" y="2341753"/>
          <a:ext cx="6376035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358139"/>
                <a:gridCol w="555625"/>
                <a:gridCol w="772795"/>
                <a:gridCol w="377825"/>
                <a:gridCol w="1485899"/>
                <a:gridCol w="756920"/>
                <a:gridCol w="302260"/>
                <a:gridCol w="528954"/>
                <a:gridCol w="1027430"/>
              </a:tblGrid>
              <a:tr h="1771650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339725" algn="l"/>
                          <a:tab pos="713740" algn="l"/>
                          <a:tab pos="2585720" algn="l"/>
                          <a:tab pos="530098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	7%	5%	55%	32%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600710" algn="l"/>
                          <a:tab pos="2844165" algn="l"/>
                          <a:tab pos="546163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14%	57%	25%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856615" algn="l"/>
                          <a:tab pos="3162300" algn="l"/>
                          <a:tab pos="564388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  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5%	14%	58%	21%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442595" algn="l"/>
                          <a:tab pos="2501265" algn="l"/>
                          <a:tab pos="53060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8%	58%	30%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466725" algn="l"/>
                          <a:tab pos="2523490" algn="l"/>
                          <a:tab pos="523875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12%	53%	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0050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tabLst>
                          <a:tab pos="619760" algn="l"/>
                          <a:tab pos="2952750" algn="l"/>
                          <a:tab pos="555180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14%	59%	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2939" y="743661"/>
            <a:ext cx="429260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Design: Workplace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050" y="1537589"/>
            <a:ext cx="9130030" cy="259715"/>
          </a:xfrm>
          <a:prstGeom prst="rect">
            <a:avLst/>
          </a:prstGeom>
          <a:solidFill>
            <a:srgbClr val="4F81BC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355"/>
              </a:spcBef>
            </a:pPr>
            <a:r>
              <a:rPr dirty="0" sz="1050" spc="5" b="1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r>
              <a:rPr dirty="0" sz="10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Arial"/>
                <a:cs typeface="Arial"/>
              </a:rPr>
              <a:t>Dimensions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87331" y="2168296"/>
          <a:ext cx="4541520" cy="1916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175"/>
                <a:gridCol w="2492375"/>
              </a:tblGrid>
              <a:tr h="259232"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Details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6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Conditions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331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Innovation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Communication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331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Performance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Growth &amp;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Development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3313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331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Change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81050" y="4436707"/>
            <a:ext cx="9130030" cy="259715"/>
          </a:xfrm>
          <a:prstGeom prst="rect">
            <a:avLst/>
          </a:prstGeom>
          <a:solidFill>
            <a:srgbClr val="4F81BC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355"/>
              </a:spcBef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Qualitative</a:t>
            </a:r>
            <a:r>
              <a:rPr dirty="0" sz="10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87331" y="5067414"/>
          <a:ext cx="4541520" cy="146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6915"/>
              </a:tblGrid>
              <a:tr h="225894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B w="9525">
                      <a:solidFill>
                        <a:srgbClr val="C1C1C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15073">
                <a:tc>
                  <a:txBody>
                    <a:bodyPr/>
                    <a:lstStyle/>
                    <a:p>
                      <a:pPr marL="52069" marR="740410">
                        <a:lnSpc>
                          <a:spcPct val="13430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What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one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thing you would want to change about</a:t>
                      </a:r>
                      <a:r>
                        <a:rPr dirty="0" sz="12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your 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organization?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705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615086">
                <a:tc>
                  <a:txBody>
                    <a:bodyPr/>
                    <a:lstStyle/>
                    <a:p>
                      <a:pPr marL="52069" marR="494665">
                        <a:lnSpc>
                          <a:spcPct val="13430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What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one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thing you would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not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want to change about</a:t>
                      </a:r>
                      <a:r>
                        <a:rPr dirty="0" sz="12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your 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organization?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705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6350" y="743661"/>
            <a:ext cx="28975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90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3 </a:t>
            </a:r>
            <a:r>
              <a:rPr dirty="0"/>
              <a:t>- </a:t>
            </a:r>
            <a:r>
              <a:rPr dirty="0" spc="5"/>
              <a:t>L6 &amp;</a:t>
            </a:r>
            <a:r>
              <a:rPr dirty="0" spc="-120"/>
              <a:t> </a:t>
            </a:r>
            <a:r>
              <a:rPr dirty="0" spc="5"/>
              <a:t>L7  (N =</a:t>
            </a:r>
            <a:r>
              <a:rPr dirty="0" spc="-20"/>
              <a:t> </a:t>
            </a:r>
            <a:r>
              <a:rPr dirty="0" spc="5"/>
              <a:t>160)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74644" y="2398903"/>
            <a:ext cx="378460" cy="209550"/>
          </a:xfrm>
          <a:custGeom>
            <a:avLst/>
            <a:gdLst/>
            <a:ahLst/>
            <a:cxnLst/>
            <a:rect l="l" t="t" r="r" b="b"/>
            <a:pathLst>
              <a:path w="378460" h="209550">
                <a:moveTo>
                  <a:pt x="0" y="209550"/>
                </a:moveTo>
                <a:lnTo>
                  <a:pt x="378205" y="209550"/>
                </a:lnTo>
                <a:lnTo>
                  <a:pt x="37820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71887" y="2398903"/>
            <a:ext cx="537210" cy="209550"/>
          </a:xfrm>
          <a:custGeom>
            <a:avLst/>
            <a:gdLst/>
            <a:ahLst/>
            <a:cxnLst/>
            <a:rect l="l" t="t" r="r" b="b"/>
            <a:pathLst>
              <a:path w="537210" h="209550">
                <a:moveTo>
                  <a:pt x="0" y="209550"/>
                </a:moveTo>
                <a:lnTo>
                  <a:pt x="537095" y="209550"/>
                </a:lnTo>
                <a:lnTo>
                  <a:pt x="5370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57904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28033" y="2398903"/>
            <a:ext cx="4172585" cy="209550"/>
          </a:xfrm>
          <a:custGeom>
            <a:avLst/>
            <a:gdLst/>
            <a:ahLst/>
            <a:cxnLst/>
            <a:rect l="l" t="t" r="r" b="b"/>
            <a:pathLst>
              <a:path w="4172584" h="209550">
                <a:moveTo>
                  <a:pt x="0" y="209550"/>
                </a:moveTo>
                <a:lnTo>
                  <a:pt x="4172102" y="209550"/>
                </a:lnTo>
                <a:lnTo>
                  <a:pt x="417210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202578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19185" y="2398903"/>
            <a:ext cx="1015365" cy="209550"/>
          </a:xfrm>
          <a:custGeom>
            <a:avLst/>
            <a:gdLst/>
            <a:ahLst/>
            <a:cxnLst/>
            <a:rect l="l" t="t" r="r" b="b"/>
            <a:pathLst>
              <a:path w="1015365" h="209550">
                <a:moveTo>
                  <a:pt x="0" y="209550"/>
                </a:moveTo>
                <a:lnTo>
                  <a:pt x="1015263" y="209550"/>
                </a:lnTo>
                <a:lnTo>
                  <a:pt x="101526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815311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350" y="27551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96856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74644" y="2741803"/>
            <a:ext cx="180340" cy="209550"/>
          </a:xfrm>
          <a:custGeom>
            <a:avLst/>
            <a:gdLst/>
            <a:ahLst/>
            <a:cxnLst/>
            <a:rect l="l" t="t" r="r" b="b"/>
            <a:pathLst>
              <a:path w="180339" h="209550">
                <a:moveTo>
                  <a:pt x="0" y="209550"/>
                </a:moveTo>
                <a:lnTo>
                  <a:pt x="179895" y="209550"/>
                </a:lnTo>
                <a:lnTo>
                  <a:pt x="1798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73577" y="2741803"/>
            <a:ext cx="1014094" cy="209550"/>
          </a:xfrm>
          <a:custGeom>
            <a:avLst/>
            <a:gdLst/>
            <a:ahLst/>
            <a:cxnLst/>
            <a:rect l="l" t="t" r="r" b="b"/>
            <a:pathLst>
              <a:path w="1014095" h="209550">
                <a:moveTo>
                  <a:pt x="0" y="209550"/>
                </a:moveTo>
                <a:lnTo>
                  <a:pt x="1013802" y="209550"/>
                </a:lnTo>
                <a:lnTo>
                  <a:pt x="101380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868966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06429" y="2741803"/>
            <a:ext cx="3874135" cy="209550"/>
          </a:xfrm>
          <a:custGeom>
            <a:avLst/>
            <a:gdLst/>
            <a:ahLst/>
            <a:cxnLst/>
            <a:rect l="l" t="t" r="r" b="b"/>
            <a:pathLst>
              <a:path w="3874134" h="209550">
                <a:moveTo>
                  <a:pt x="0" y="209550"/>
                </a:moveTo>
                <a:lnTo>
                  <a:pt x="3874007" y="209550"/>
                </a:lnTo>
                <a:lnTo>
                  <a:pt x="387400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331927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99488" y="2741803"/>
            <a:ext cx="1035050" cy="209550"/>
          </a:xfrm>
          <a:custGeom>
            <a:avLst/>
            <a:gdLst/>
            <a:ahLst/>
            <a:cxnLst/>
            <a:rect l="l" t="t" r="r" b="b"/>
            <a:pathLst>
              <a:path w="1035050" h="209550">
                <a:moveTo>
                  <a:pt x="0" y="209550"/>
                </a:moveTo>
                <a:lnTo>
                  <a:pt x="1034973" y="209550"/>
                </a:lnTo>
                <a:lnTo>
                  <a:pt x="103497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805456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8350" y="30980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74644" y="3084703"/>
            <a:ext cx="447675" cy="209550"/>
          </a:xfrm>
          <a:custGeom>
            <a:avLst/>
            <a:gdLst/>
            <a:ahLst/>
            <a:cxnLst/>
            <a:rect l="l" t="t" r="r" b="b"/>
            <a:pathLst>
              <a:path w="447675" h="209550">
                <a:moveTo>
                  <a:pt x="0" y="209550"/>
                </a:moveTo>
                <a:lnTo>
                  <a:pt x="447522" y="209550"/>
                </a:lnTo>
                <a:lnTo>
                  <a:pt x="44752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41216" y="3084703"/>
            <a:ext cx="1103630" cy="209550"/>
          </a:xfrm>
          <a:custGeom>
            <a:avLst/>
            <a:gdLst/>
            <a:ahLst/>
            <a:cxnLst/>
            <a:rect l="l" t="t" r="r" b="b"/>
            <a:pathLst>
              <a:path w="1103629" h="209550">
                <a:moveTo>
                  <a:pt x="0" y="209550"/>
                </a:moveTo>
                <a:lnTo>
                  <a:pt x="1103528" y="209550"/>
                </a:lnTo>
                <a:lnTo>
                  <a:pt x="110352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181475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63795" y="3084703"/>
            <a:ext cx="3625850" cy="209550"/>
          </a:xfrm>
          <a:custGeom>
            <a:avLst/>
            <a:gdLst/>
            <a:ahLst/>
            <a:cxnLst/>
            <a:rect l="l" t="t" r="r" b="b"/>
            <a:pathLst>
              <a:path w="3625850" h="209550">
                <a:moveTo>
                  <a:pt x="0" y="209550"/>
                </a:moveTo>
                <a:lnTo>
                  <a:pt x="3625850" y="209550"/>
                </a:lnTo>
                <a:lnTo>
                  <a:pt x="36258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565213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508695" y="3084703"/>
            <a:ext cx="925830" cy="209550"/>
          </a:xfrm>
          <a:custGeom>
            <a:avLst/>
            <a:gdLst/>
            <a:ahLst/>
            <a:cxnLst/>
            <a:rect l="l" t="t" r="r" b="b"/>
            <a:pathLst>
              <a:path w="925829" h="209550">
                <a:moveTo>
                  <a:pt x="0" y="209550"/>
                </a:moveTo>
                <a:lnTo>
                  <a:pt x="925753" y="209550"/>
                </a:lnTo>
                <a:lnTo>
                  <a:pt x="92575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860066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8350" y="34409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96856" y="3427603"/>
            <a:ext cx="300355" cy="209550"/>
          </a:xfrm>
          <a:custGeom>
            <a:avLst/>
            <a:gdLst/>
            <a:ahLst/>
            <a:cxnLst/>
            <a:rect l="l" t="t" r="r" b="b"/>
            <a:pathLst>
              <a:path w="300354" h="209550">
                <a:moveTo>
                  <a:pt x="0" y="209550"/>
                </a:moveTo>
                <a:lnTo>
                  <a:pt x="299770" y="209550"/>
                </a:lnTo>
                <a:lnTo>
                  <a:pt x="29977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093681" y="2431948"/>
            <a:ext cx="487680" cy="119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720" algn="l"/>
              </a:tabLst>
            </a:pPr>
            <a:r>
              <a:rPr dirty="0" sz="900">
                <a:latin typeface="Calibri"/>
                <a:cs typeface="Calibri"/>
              </a:rPr>
              <a:t>1%	6%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3%</a:t>
            </a:r>
            <a:r>
              <a:rPr dirty="0" sz="900" spc="1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34645" algn="l"/>
              </a:tabLst>
            </a:pPr>
            <a:r>
              <a:rPr dirty="0" sz="900">
                <a:latin typeface="Calibri"/>
                <a:cs typeface="Calibri"/>
              </a:rPr>
              <a:t>2%	7%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83185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15677" y="3427603"/>
            <a:ext cx="918210" cy="209550"/>
          </a:xfrm>
          <a:custGeom>
            <a:avLst/>
            <a:gdLst/>
            <a:ahLst/>
            <a:cxnLst/>
            <a:rect l="l" t="t" r="r" b="b"/>
            <a:pathLst>
              <a:path w="918210" h="209550">
                <a:moveTo>
                  <a:pt x="0" y="209550"/>
                </a:moveTo>
                <a:lnTo>
                  <a:pt x="917638" y="209550"/>
                </a:lnTo>
                <a:lnTo>
                  <a:pt x="91763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762997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352378" y="3427603"/>
            <a:ext cx="3727450" cy="209550"/>
          </a:xfrm>
          <a:custGeom>
            <a:avLst/>
            <a:gdLst/>
            <a:ahLst/>
            <a:cxnLst/>
            <a:rect l="l" t="t" r="r" b="b"/>
            <a:pathLst>
              <a:path w="3727450" h="209550">
                <a:moveTo>
                  <a:pt x="0" y="209550"/>
                </a:moveTo>
                <a:lnTo>
                  <a:pt x="3727094" y="209550"/>
                </a:lnTo>
                <a:lnTo>
                  <a:pt x="372709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104407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098523" y="3427603"/>
            <a:ext cx="1336040" cy="209550"/>
          </a:xfrm>
          <a:custGeom>
            <a:avLst/>
            <a:gdLst/>
            <a:ahLst/>
            <a:cxnLst/>
            <a:rect l="l" t="t" r="r" b="b"/>
            <a:pathLst>
              <a:path w="1336040" h="209550">
                <a:moveTo>
                  <a:pt x="0" y="209550"/>
                </a:moveTo>
                <a:lnTo>
                  <a:pt x="1335938" y="209550"/>
                </a:lnTo>
                <a:lnTo>
                  <a:pt x="133593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8654974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8350" y="3783863"/>
            <a:ext cx="1136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Change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093681" y="38035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74644" y="3770503"/>
            <a:ext cx="1000760" cy="209550"/>
          </a:xfrm>
          <a:custGeom>
            <a:avLst/>
            <a:gdLst/>
            <a:ahLst/>
            <a:cxnLst/>
            <a:rect l="l" t="t" r="r" b="b"/>
            <a:pathLst>
              <a:path w="1000760" h="209550">
                <a:moveTo>
                  <a:pt x="0" y="209550"/>
                </a:moveTo>
                <a:lnTo>
                  <a:pt x="1000455" y="209550"/>
                </a:lnTo>
                <a:lnTo>
                  <a:pt x="100045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663353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294136" y="3770503"/>
            <a:ext cx="3808095" cy="209550"/>
          </a:xfrm>
          <a:custGeom>
            <a:avLst/>
            <a:gdLst/>
            <a:ahLst/>
            <a:cxnLst/>
            <a:rect l="l" t="t" r="r" b="b"/>
            <a:pathLst>
              <a:path w="3808095" h="209550">
                <a:moveTo>
                  <a:pt x="0" y="209550"/>
                </a:moveTo>
                <a:lnTo>
                  <a:pt x="3807904" y="209550"/>
                </a:lnTo>
                <a:lnTo>
                  <a:pt x="38079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086576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121091" y="3770503"/>
            <a:ext cx="1313815" cy="209550"/>
          </a:xfrm>
          <a:custGeom>
            <a:avLst/>
            <a:gdLst/>
            <a:ahLst/>
            <a:cxnLst/>
            <a:rect l="l" t="t" r="r" b="b"/>
            <a:pathLst>
              <a:path w="1313815" h="209550">
                <a:moveTo>
                  <a:pt x="0" y="209550"/>
                </a:moveTo>
                <a:lnTo>
                  <a:pt x="1313357" y="209550"/>
                </a:lnTo>
                <a:lnTo>
                  <a:pt x="131335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8666264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8350" y="41267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96856" y="4113403"/>
            <a:ext cx="1133475" cy="209550"/>
          </a:xfrm>
          <a:custGeom>
            <a:avLst/>
            <a:gdLst/>
            <a:ahLst/>
            <a:cxnLst/>
            <a:rect l="l" t="t" r="r" b="b"/>
            <a:pathLst>
              <a:path w="1133475" h="209550">
                <a:moveTo>
                  <a:pt x="0" y="209550"/>
                </a:moveTo>
                <a:lnTo>
                  <a:pt x="1133297" y="209550"/>
                </a:lnTo>
                <a:lnTo>
                  <a:pt x="113329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551999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249204" y="4113403"/>
            <a:ext cx="378460" cy="209550"/>
          </a:xfrm>
          <a:custGeom>
            <a:avLst/>
            <a:gdLst/>
            <a:ahLst/>
            <a:cxnLst/>
            <a:rect l="l" t="t" r="r" b="b"/>
            <a:pathLst>
              <a:path w="378460" h="209550">
                <a:moveTo>
                  <a:pt x="0" y="209550"/>
                </a:moveTo>
                <a:lnTo>
                  <a:pt x="378206" y="209550"/>
                </a:lnTo>
                <a:lnTo>
                  <a:pt x="37820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646460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4355769" y="4146448"/>
            <a:ext cx="452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720" algn="l"/>
              </a:tabLst>
            </a:pPr>
            <a:r>
              <a:rPr dirty="0" sz="900">
                <a:latin typeface="Calibri"/>
                <a:cs typeface="Calibri"/>
              </a:rPr>
              <a:t>6%	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824234" y="4113403"/>
            <a:ext cx="3477260" cy="209550"/>
          </a:xfrm>
          <a:custGeom>
            <a:avLst/>
            <a:gdLst/>
            <a:ahLst/>
            <a:cxnLst/>
            <a:rect l="l" t="t" r="r" b="b"/>
            <a:pathLst>
              <a:path w="3477259" h="209550">
                <a:moveTo>
                  <a:pt x="0" y="209550"/>
                </a:moveTo>
                <a:lnTo>
                  <a:pt x="3476752" y="209550"/>
                </a:lnTo>
                <a:lnTo>
                  <a:pt x="347675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6451091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320036" y="4113403"/>
            <a:ext cx="1114425" cy="209550"/>
          </a:xfrm>
          <a:custGeom>
            <a:avLst/>
            <a:gdLst/>
            <a:ahLst/>
            <a:cxnLst/>
            <a:rect l="l" t="t" r="r" b="b"/>
            <a:pathLst>
              <a:path w="1114425" h="209550">
                <a:moveTo>
                  <a:pt x="0" y="209550"/>
                </a:moveTo>
                <a:lnTo>
                  <a:pt x="1114425" y="209550"/>
                </a:lnTo>
                <a:lnTo>
                  <a:pt x="111442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8765730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096856" y="44563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599228" y="4456303"/>
            <a:ext cx="3808095" cy="209550"/>
          </a:xfrm>
          <a:custGeom>
            <a:avLst/>
            <a:gdLst/>
            <a:ahLst/>
            <a:cxnLst/>
            <a:rect l="l" t="t" r="r" b="b"/>
            <a:pathLst>
              <a:path w="3808095" h="209550">
                <a:moveTo>
                  <a:pt x="0" y="209550"/>
                </a:moveTo>
                <a:lnTo>
                  <a:pt x="3807904" y="209550"/>
                </a:lnTo>
                <a:lnTo>
                  <a:pt x="38079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426183" y="4456303"/>
            <a:ext cx="1008380" cy="209550"/>
          </a:xfrm>
          <a:custGeom>
            <a:avLst/>
            <a:gdLst/>
            <a:ahLst/>
            <a:cxnLst/>
            <a:rect l="l" t="t" r="r" b="b"/>
            <a:pathLst>
              <a:path w="1008379" h="209550">
                <a:moveTo>
                  <a:pt x="0" y="209550"/>
                </a:moveTo>
                <a:lnTo>
                  <a:pt x="1008278" y="209550"/>
                </a:lnTo>
                <a:lnTo>
                  <a:pt x="100827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096856" y="47992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274644" y="5142103"/>
            <a:ext cx="230504" cy="209550"/>
          </a:xfrm>
          <a:custGeom>
            <a:avLst/>
            <a:gdLst/>
            <a:ahLst/>
            <a:cxnLst/>
            <a:rect l="l" t="t" r="r" b="b"/>
            <a:pathLst>
              <a:path w="230504" h="209550">
                <a:moveTo>
                  <a:pt x="0" y="209550"/>
                </a:moveTo>
                <a:lnTo>
                  <a:pt x="230263" y="209550"/>
                </a:lnTo>
                <a:lnTo>
                  <a:pt x="23026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523957" y="5142103"/>
            <a:ext cx="3876675" cy="209550"/>
          </a:xfrm>
          <a:custGeom>
            <a:avLst/>
            <a:gdLst/>
            <a:ahLst/>
            <a:cxnLst/>
            <a:rect l="l" t="t" r="r" b="b"/>
            <a:pathLst>
              <a:path w="3876675" h="209550">
                <a:moveTo>
                  <a:pt x="0" y="209550"/>
                </a:moveTo>
                <a:lnTo>
                  <a:pt x="3876294" y="209550"/>
                </a:lnTo>
                <a:lnTo>
                  <a:pt x="387629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419302" y="5142103"/>
            <a:ext cx="2015489" cy="209550"/>
          </a:xfrm>
          <a:custGeom>
            <a:avLst/>
            <a:gdLst/>
            <a:ahLst/>
            <a:cxnLst/>
            <a:rect l="l" t="t" r="r" b="b"/>
            <a:pathLst>
              <a:path w="2015490" h="209550">
                <a:moveTo>
                  <a:pt x="0" y="209550"/>
                </a:moveTo>
                <a:lnTo>
                  <a:pt x="2015147" y="209550"/>
                </a:lnTo>
                <a:lnTo>
                  <a:pt x="201514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749300" y="4456303"/>
          <a:ext cx="8685530" cy="123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191769"/>
                <a:gridCol w="288289"/>
                <a:gridCol w="144780"/>
                <a:gridCol w="250825"/>
                <a:gridCol w="221614"/>
                <a:gridCol w="228600"/>
                <a:gridCol w="224154"/>
                <a:gridCol w="196214"/>
                <a:gridCol w="1080770"/>
                <a:gridCol w="704214"/>
                <a:gridCol w="799464"/>
                <a:gridCol w="900429"/>
                <a:gridCol w="267970"/>
                <a:gridCol w="855345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Communication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Growth &amp;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Development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0" name="object 80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6350" y="743661"/>
            <a:ext cx="28975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90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4 </a:t>
            </a:r>
            <a:r>
              <a:rPr dirty="0"/>
              <a:t>- </a:t>
            </a:r>
            <a:r>
              <a:rPr dirty="0" spc="5"/>
              <a:t>L8 &amp;</a:t>
            </a:r>
            <a:r>
              <a:rPr dirty="0" spc="-120"/>
              <a:t> </a:t>
            </a:r>
            <a:r>
              <a:rPr dirty="0" spc="5"/>
              <a:t>L9  (N =</a:t>
            </a:r>
            <a:r>
              <a:rPr dirty="0" spc="-20"/>
              <a:t> </a:t>
            </a:r>
            <a:r>
              <a:rPr dirty="0" spc="5"/>
              <a:t>122)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74644" y="2398903"/>
            <a:ext cx="504825" cy="209550"/>
          </a:xfrm>
          <a:custGeom>
            <a:avLst/>
            <a:gdLst/>
            <a:ahLst/>
            <a:cxnLst/>
            <a:rect l="l" t="t" r="r" b="b"/>
            <a:pathLst>
              <a:path w="504825" h="209550">
                <a:moveTo>
                  <a:pt x="0" y="209550"/>
                </a:moveTo>
                <a:lnTo>
                  <a:pt x="504342" y="209550"/>
                </a:lnTo>
                <a:lnTo>
                  <a:pt x="50434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98023" y="2398903"/>
            <a:ext cx="4663440" cy="209550"/>
          </a:xfrm>
          <a:custGeom>
            <a:avLst/>
            <a:gdLst/>
            <a:ahLst/>
            <a:cxnLst/>
            <a:rect l="l" t="t" r="r" b="b"/>
            <a:pathLst>
              <a:path w="4663440" h="209550">
                <a:moveTo>
                  <a:pt x="0" y="209550"/>
                </a:moveTo>
                <a:lnTo>
                  <a:pt x="4663376" y="209550"/>
                </a:lnTo>
                <a:lnTo>
                  <a:pt x="46633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018212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80462" y="2398903"/>
            <a:ext cx="954405" cy="209550"/>
          </a:xfrm>
          <a:custGeom>
            <a:avLst/>
            <a:gdLst/>
            <a:ahLst/>
            <a:cxnLst/>
            <a:rect l="l" t="t" r="r" b="b"/>
            <a:pathLst>
              <a:path w="954404" h="209550">
                <a:moveTo>
                  <a:pt x="0" y="209550"/>
                </a:moveTo>
                <a:lnTo>
                  <a:pt x="953998" y="209550"/>
                </a:lnTo>
                <a:lnTo>
                  <a:pt x="95399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845943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50" y="27551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6856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74644" y="2741803"/>
            <a:ext cx="241935" cy="209550"/>
          </a:xfrm>
          <a:custGeom>
            <a:avLst/>
            <a:gdLst/>
            <a:ahLst/>
            <a:cxnLst/>
            <a:rect l="l" t="t" r="r" b="b"/>
            <a:pathLst>
              <a:path w="241935" h="209550">
                <a:moveTo>
                  <a:pt x="0" y="209550"/>
                </a:moveTo>
                <a:lnTo>
                  <a:pt x="241566" y="209550"/>
                </a:lnTo>
                <a:lnTo>
                  <a:pt x="24156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35260" y="2741803"/>
            <a:ext cx="5035550" cy="209550"/>
          </a:xfrm>
          <a:custGeom>
            <a:avLst/>
            <a:gdLst/>
            <a:ahLst/>
            <a:cxnLst/>
            <a:rect l="l" t="t" r="r" b="b"/>
            <a:pathLst>
              <a:path w="5035550" h="209550">
                <a:moveTo>
                  <a:pt x="0" y="209550"/>
                </a:moveTo>
                <a:lnTo>
                  <a:pt x="5035118" y="209550"/>
                </a:lnTo>
                <a:lnTo>
                  <a:pt x="50351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941301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89429" y="2741803"/>
            <a:ext cx="845185" cy="209550"/>
          </a:xfrm>
          <a:custGeom>
            <a:avLst/>
            <a:gdLst/>
            <a:ahLst/>
            <a:cxnLst/>
            <a:rect l="l" t="t" r="r" b="b"/>
            <a:pathLst>
              <a:path w="845184" h="209550">
                <a:moveTo>
                  <a:pt x="0" y="209550"/>
                </a:moveTo>
                <a:lnTo>
                  <a:pt x="845032" y="209550"/>
                </a:lnTo>
                <a:lnTo>
                  <a:pt x="84503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900426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350" y="30980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6856" y="3084703"/>
            <a:ext cx="177165" cy="209550"/>
          </a:xfrm>
          <a:custGeom>
            <a:avLst/>
            <a:gdLst/>
            <a:ahLst/>
            <a:cxnLst/>
            <a:rect l="l" t="t" r="r" b="b"/>
            <a:pathLst>
              <a:path w="177164" h="209550">
                <a:moveTo>
                  <a:pt x="0" y="209550"/>
                </a:moveTo>
                <a:lnTo>
                  <a:pt x="176923" y="209550"/>
                </a:lnTo>
                <a:lnTo>
                  <a:pt x="17692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92830" y="3084703"/>
            <a:ext cx="596265" cy="209550"/>
          </a:xfrm>
          <a:custGeom>
            <a:avLst/>
            <a:gdLst/>
            <a:ahLst/>
            <a:cxnLst/>
            <a:rect l="l" t="t" r="r" b="b"/>
            <a:pathLst>
              <a:path w="596264" h="209550">
                <a:moveTo>
                  <a:pt x="0" y="209550"/>
                </a:moveTo>
                <a:lnTo>
                  <a:pt x="595680" y="209550"/>
                </a:lnTo>
                <a:lnTo>
                  <a:pt x="59568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07561" y="3084703"/>
            <a:ext cx="4559300" cy="209550"/>
          </a:xfrm>
          <a:custGeom>
            <a:avLst/>
            <a:gdLst/>
            <a:ahLst/>
            <a:cxnLst/>
            <a:rect l="l" t="t" r="r" b="b"/>
            <a:pathLst>
              <a:path w="4559300" h="209550">
                <a:moveTo>
                  <a:pt x="0" y="209550"/>
                </a:moveTo>
                <a:lnTo>
                  <a:pt x="4559160" y="209550"/>
                </a:lnTo>
                <a:lnTo>
                  <a:pt x="45591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075629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485771" y="3084703"/>
            <a:ext cx="948690" cy="209550"/>
          </a:xfrm>
          <a:custGeom>
            <a:avLst/>
            <a:gdLst/>
            <a:ahLst/>
            <a:cxnLst/>
            <a:rect l="l" t="t" r="r" b="b"/>
            <a:pathLst>
              <a:path w="948690" h="209550">
                <a:moveTo>
                  <a:pt x="0" y="209550"/>
                </a:moveTo>
                <a:lnTo>
                  <a:pt x="948677" y="209550"/>
                </a:lnTo>
                <a:lnTo>
                  <a:pt x="94867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848597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8350" y="34409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6856" y="34276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093681" y="2431948"/>
            <a:ext cx="608965" cy="119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</a:tabLst>
            </a:pPr>
            <a:r>
              <a:rPr dirty="0" sz="900">
                <a:latin typeface="Calibri"/>
                <a:cs typeface="Calibri"/>
              </a:rPr>
              <a:t>1%	8%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19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tabLst>
                <a:tab pos="397510" algn="l"/>
              </a:tabLst>
            </a:pPr>
            <a:r>
              <a:rPr dirty="0" sz="900">
                <a:latin typeface="Calibri"/>
                <a:cs typeface="Calibri"/>
              </a:rPr>
              <a:t>3%	10%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8350" y="3783863"/>
            <a:ext cx="1136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Change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255581" y="3418071"/>
          <a:ext cx="6198235" cy="57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550"/>
                <a:gridCol w="4180204"/>
                <a:gridCol w="431800"/>
                <a:gridCol w="840739"/>
              </a:tblGrid>
              <a:tr h="209550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3093681" y="38035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8350" y="41267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96856" y="4113403"/>
            <a:ext cx="970915" cy="209550"/>
          </a:xfrm>
          <a:custGeom>
            <a:avLst/>
            <a:gdLst/>
            <a:ahLst/>
            <a:cxnLst/>
            <a:rect l="l" t="t" r="r" b="b"/>
            <a:pathLst>
              <a:path w="970914" h="209550">
                <a:moveTo>
                  <a:pt x="0" y="209550"/>
                </a:moveTo>
                <a:lnTo>
                  <a:pt x="970673" y="209550"/>
                </a:lnTo>
                <a:lnTo>
                  <a:pt x="97067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470693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86593" y="4113403"/>
            <a:ext cx="450215" cy="209550"/>
          </a:xfrm>
          <a:custGeom>
            <a:avLst/>
            <a:gdLst/>
            <a:ahLst/>
            <a:cxnLst/>
            <a:rect l="l" t="t" r="r" b="b"/>
            <a:pathLst>
              <a:path w="450214" h="209550">
                <a:moveTo>
                  <a:pt x="0" y="209550"/>
                </a:moveTo>
                <a:lnTo>
                  <a:pt x="450075" y="209550"/>
                </a:lnTo>
                <a:lnTo>
                  <a:pt x="45007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555718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229087" y="4146448"/>
            <a:ext cx="4889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15" algn="l"/>
              </a:tabLst>
            </a:pPr>
            <a:r>
              <a:rPr dirty="0" sz="900">
                <a:latin typeface="Calibri"/>
                <a:cs typeface="Calibri"/>
              </a:rPr>
              <a:t>7%	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33493" y="4113403"/>
            <a:ext cx="3992879" cy="209550"/>
          </a:xfrm>
          <a:custGeom>
            <a:avLst/>
            <a:gdLst/>
            <a:ahLst/>
            <a:cxnLst/>
            <a:rect l="l" t="t" r="r" b="b"/>
            <a:pathLst>
              <a:path w="3992879" h="209550">
                <a:moveTo>
                  <a:pt x="0" y="209550"/>
                </a:moveTo>
                <a:lnTo>
                  <a:pt x="3992626" y="209550"/>
                </a:lnTo>
                <a:lnTo>
                  <a:pt x="399262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618287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745169" y="4113403"/>
            <a:ext cx="689610" cy="209550"/>
          </a:xfrm>
          <a:custGeom>
            <a:avLst/>
            <a:gdLst/>
            <a:ahLst/>
            <a:cxnLst/>
            <a:rect l="l" t="t" r="r" b="b"/>
            <a:pathLst>
              <a:path w="689609" h="209550">
                <a:moveTo>
                  <a:pt x="0" y="209550"/>
                </a:moveTo>
                <a:lnTo>
                  <a:pt x="689292" y="209550"/>
                </a:lnTo>
                <a:lnTo>
                  <a:pt x="6892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8978303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8350" y="44696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96856" y="44563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74644" y="44563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3093681" y="4489348"/>
            <a:ext cx="342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52418" y="4456303"/>
            <a:ext cx="658495" cy="209550"/>
          </a:xfrm>
          <a:custGeom>
            <a:avLst/>
            <a:gdLst/>
            <a:ahLst/>
            <a:cxnLst/>
            <a:rect l="l" t="t" r="r" b="b"/>
            <a:pathLst>
              <a:path w="658495" h="209550">
                <a:moveTo>
                  <a:pt x="0" y="209550"/>
                </a:moveTo>
                <a:lnTo>
                  <a:pt x="658495" y="209550"/>
                </a:lnTo>
                <a:lnTo>
                  <a:pt x="6584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670147" y="44893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129963" y="4456303"/>
            <a:ext cx="4582795" cy="209550"/>
          </a:xfrm>
          <a:custGeom>
            <a:avLst/>
            <a:gdLst/>
            <a:ahLst/>
            <a:cxnLst/>
            <a:rect l="l" t="t" r="r" b="b"/>
            <a:pathLst>
              <a:path w="4582795" h="209550">
                <a:moveTo>
                  <a:pt x="0" y="209550"/>
                </a:moveTo>
                <a:lnTo>
                  <a:pt x="4582693" y="209550"/>
                </a:lnTo>
                <a:lnTo>
                  <a:pt x="45826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6309804" y="44893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731707" y="4456303"/>
            <a:ext cx="702945" cy="209550"/>
          </a:xfrm>
          <a:custGeom>
            <a:avLst/>
            <a:gdLst/>
            <a:ahLst/>
            <a:cxnLst/>
            <a:rect l="l" t="t" r="r" b="b"/>
            <a:pathLst>
              <a:path w="702945" h="209550">
                <a:moveTo>
                  <a:pt x="0" y="209550"/>
                </a:moveTo>
                <a:lnTo>
                  <a:pt x="702741" y="209550"/>
                </a:lnTo>
                <a:lnTo>
                  <a:pt x="7027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8971571" y="44893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8350" y="48125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96856" y="47992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3093681" y="48322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274644" y="4799203"/>
            <a:ext cx="619760" cy="209550"/>
          </a:xfrm>
          <a:custGeom>
            <a:avLst/>
            <a:gdLst/>
            <a:ahLst/>
            <a:cxnLst/>
            <a:rect l="l" t="t" r="r" b="b"/>
            <a:pathLst>
              <a:path w="619760" h="209550">
                <a:moveTo>
                  <a:pt x="0" y="209550"/>
                </a:moveTo>
                <a:lnTo>
                  <a:pt x="619163" y="209550"/>
                </a:lnTo>
                <a:lnTo>
                  <a:pt x="61916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3472700" y="48322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912844" y="4799203"/>
            <a:ext cx="4345305" cy="209550"/>
          </a:xfrm>
          <a:custGeom>
            <a:avLst/>
            <a:gdLst/>
            <a:ahLst/>
            <a:cxnLst/>
            <a:rect l="l" t="t" r="r" b="b"/>
            <a:pathLst>
              <a:path w="4345305" h="209550">
                <a:moveTo>
                  <a:pt x="0" y="209550"/>
                </a:moveTo>
                <a:lnTo>
                  <a:pt x="4344784" y="209550"/>
                </a:lnTo>
                <a:lnTo>
                  <a:pt x="434478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5973724" y="48322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276678" y="4799203"/>
            <a:ext cx="1158240" cy="209550"/>
          </a:xfrm>
          <a:custGeom>
            <a:avLst/>
            <a:gdLst/>
            <a:ahLst/>
            <a:cxnLst/>
            <a:rect l="l" t="t" r="r" b="b"/>
            <a:pathLst>
              <a:path w="1158240" h="209550">
                <a:moveTo>
                  <a:pt x="0" y="209550"/>
                </a:moveTo>
                <a:lnTo>
                  <a:pt x="1157770" y="209550"/>
                </a:lnTo>
                <a:lnTo>
                  <a:pt x="115777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8744051" y="48322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8350" y="51554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274644" y="5142103"/>
            <a:ext cx="307340" cy="209550"/>
          </a:xfrm>
          <a:custGeom>
            <a:avLst/>
            <a:gdLst/>
            <a:ahLst/>
            <a:cxnLst/>
            <a:rect l="l" t="t" r="r" b="b"/>
            <a:pathLst>
              <a:path w="307339" h="209550">
                <a:moveTo>
                  <a:pt x="0" y="209550"/>
                </a:moveTo>
                <a:lnTo>
                  <a:pt x="307124" y="209550"/>
                </a:lnTo>
                <a:lnTo>
                  <a:pt x="3071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600818" y="5142103"/>
            <a:ext cx="5033010" cy="209550"/>
          </a:xfrm>
          <a:custGeom>
            <a:avLst/>
            <a:gdLst/>
            <a:ahLst/>
            <a:cxnLst/>
            <a:rect l="l" t="t" r="r" b="b"/>
            <a:pathLst>
              <a:path w="5033009" h="209550">
                <a:moveTo>
                  <a:pt x="0" y="209550"/>
                </a:moveTo>
                <a:lnTo>
                  <a:pt x="5032883" y="209550"/>
                </a:lnTo>
                <a:lnTo>
                  <a:pt x="50328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6005741" y="51751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652750" y="5142103"/>
            <a:ext cx="782320" cy="209550"/>
          </a:xfrm>
          <a:custGeom>
            <a:avLst/>
            <a:gdLst/>
            <a:ahLst/>
            <a:cxnLst/>
            <a:rect l="l" t="t" r="r" b="b"/>
            <a:pathLst>
              <a:path w="782320" h="209550">
                <a:moveTo>
                  <a:pt x="0" y="209550"/>
                </a:moveTo>
                <a:lnTo>
                  <a:pt x="781710" y="209550"/>
                </a:lnTo>
                <a:lnTo>
                  <a:pt x="7817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8932088" y="51751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68350" y="54983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274644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3093681" y="5175148"/>
            <a:ext cx="41719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452418" y="5485003"/>
            <a:ext cx="906144" cy="209550"/>
          </a:xfrm>
          <a:custGeom>
            <a:avLst/>
            <a:gdLst/>
            <a:ahLst/>
            <a:cxnLst/>
            <a:rect l="l" t="t" r="r" b="b"/>
            <a:pathLst>
              <a:path w="906145" h="209550">
                <a:moveTo>
                  <a:pt x="0" y="209550"/>
                </a:moveTo>
                <a:lnTo>
                  <a:pt x="905929" y="209550"/>
                </a:lnTo>
                <a:lnTo>
                  <a:pt x="90592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3793871" y="55180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377397" y="5485003"/>
            <a:ext cx="4305935" cy="209550"/>
          </a:xfrm>
          <a:custGeom>
            <a:avLst/>
            <a:gdLst/>
            <a:ahLst/>
            <a:cxnLst/>
            <a:rect l="l" t="t" r="r" b="b"/>
            <a:pathLst>
              <a:path w="4305934" h="209550">
                <a:moveTo>
                  <a:pt x="0" y="209550"/>
                </a:moveTo>
                <a:lnTo>
                  <a:pt x="4305808" y="209550"/>
                </a:lnTo>
                <a:lnTo>
                  <a:pt x="430580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6418783" y="55180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702255" y="5485003"/>
            <a:ext cx="732790" cy="209550"/>
          </a:xfrm>
          <a:custGeom>
            <a:avLst/>
            <a:gdLst/>
            <a:ahLst/>
            <a:cxnLst/>
            <a:rect l="l" t="t" r="r" b="b"/>
            <a:pathLst>
              <a:path w="732790" h="209550">
                <a:moveTo>
                  <a:pt x="0" y="209550"/>
                </a:moveTo>
                <a:lnTo>
                  <a:pt x="732205" y="209550"/>
                </a:lnTo>
                <a:lnTo>
                  <a:pt x="73220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7" name="object 8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8" name="object 88"/>
          <p:cNvSpPr txBox="1"/>
          <p:nvPr/>
        </p:nvSpPr>
        <p:spPr>
          <a:xfrm>
            <a:off x="8956840" y="55180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3905480" y="6007138"/>
            <a:ext cx="2749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4428721" y="6007138"/>
            <a:ext cx="64643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0500" y="743661"/>
            <a:ext cx="32296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5 </a:t>
            </a:r>
            <a:r>
              <a:rPr dirty="0"/>
              <a:t>- </a:t>
            </a:r>
            <a:r>
              <a:rPr dirty="0" spc="5"/>
              <a:t>L8,L8 &amp;</a:t>
            </a:r>
            <a:r>
              <a:rPr dirty="0" spc="-120"/>
              <a:t> </a:t>
            </a:r>
            <a:r>
              <a:rPr dirty="0" spc="5"/>
              <a:t>L9  (N =</a:t>
            </a:r>
            <a:r>
              <a:rPr dirty="0" spc="-15"/>
              <a:t> </a:t>
            </a:r>
            <a:r>
              <a:rPr dirty="0"/>
              <a:t>30)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427603"/>
            <a:ext cx="193040" cy="209550"/>
          </a:xfrm>
          <a:custGeom>
            <a:avLst/>
            <a:gdLst/>
            <a:ahLst/>
            <a:cxnLst/>
            <a:rect l="l" t="t" r="r" b="b"/>
            <a:pathLst>
              <a:path w="193039" h="209550">
                <a:moveTo>
                  <a:pt x="0" y="209550"/>
                </a:moveTo>
                <a:lnTo>
                  <a:pt x="192620" y="209550"/>
                </a:lnTo>
                <a:lnTo>
                  <a:pt x="1926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08540" y="3427603"/>
          <a:ext cx="616394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75"/>
                <a:gridCol w="1589405"/>
                <a:gridCol w="4237990"/>
                <a:gridCol w="16827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450297" y="3770503"/>
            <a:ext cx="193040" cy="209550"/>
          </a:xfrm>
          <a:custGeom>
            <a:avLst/>
            <a:gdLst/>
            <a:ahLst/>
            <a:cxnLst/>
            <a:rect l="l" t="t" r="r" b="b"/>
            <a:pathLst>
              <a:path w="193039" h="209550">
                <a:moveTo>
                  <a:pt x="0" y="209550"/>
                </a:moveTo>
                <a:lnTo>
                  <a:pt x="192620" y="209550"/>
                </a:lnTo>
                <a:lnTo>
                  <a:pt x="1926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61968" y="3770503"/>
            <a:ext cx="1746885" cy="209550"/>
          </a:xfrm>
          <a:custGeom>
            <a:avLst/>
            <a:gdLst/>
            <a:ahLst/>
            <a:cxnLst/>
            <a:rect l="l" t="t" r="r" b="b"/>
            <a:pathLst>
              <a:path w="1746885" h="209550">
                <a:moveTo>
                  <a:pt x="0" y="209550"/>
                </a:moveTo>
                <a:lnTo>
                  <a:pt x="1746821" y="209550"/>
                </a:lnTo>
                <a:lnTo>
                  <a:pt x="174682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27840" y="3770503"/>
            <a:ext cx="3724910" cy="209550"/>
          </a:xfrm>
          <a:custGeom>
            <a:avLst/>
            <a:gdLst/>
            <a:ahLst/>
            <a:cxnLst/>
            <a:rect l="l" t="t" r="r" b="b"/>
            <a:pathLst>
              <a:path w="3724909" h="209550">
                <a:moveTo>
                  <a:pt x="0" y="209550"/>
                </a:moveTo>
                <a:lnTo>
                  <a:pt x="3724376" y="209550"/>
                </a:lnTo>
                <a:lnTo>
                  <a:pt x="37243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71266" y="3770503"/>
            <a:ext cx="263525" cy="209550"/>
          </a:xfrm>
          <a:custGeom>
            <a:avLst/>
            <a:gdLst/>
            <a:ahLst/>
            <a:cxnLst/>
            <a:rect l="l" t="t" r="r" b="b"/>
            <a:pathLst>
              <a:path w="263525" h="209550">
                <a:moveTo>
                  <a:pt x="0" y="209550"/>
                </a:moveTo>
                <a:lnTo>
                  <a:pt x="263182" y="209550"/>
                </a:lnTo>
                <a:lnTo>
                  <a:pt x="26318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74644" y="5142103"/>
            <a:ext cx="669925" cy="209550"/>
          </a:xfrm>
          <a:custGeom>
            <a:avLst/>
            <a:gdLst/>
            <a:ahLst/>
            <a:cxnLst/>
            <a:rect l="l" t="t" r="r" b="b"/>
            <a:pathLst>
              <a:path w="669925" h="209550">
                <a:moveTo>
                  <a:pt x="0" y="209550"/>
                </a:moveTo>
                <a:lnTo>
                  <a:pt x="669442" y="209550"/>
                </a:lnTo>
                <a:lnTo>
                  <a:pt x="66944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63136" y="5142103"/>
            <a:ext cx="4749165" cy="209550"/>
          </a:xfrm>
          <a:custGeom>
            <a:avLst/>
            <a:gdLst/>
            <a:ahLst/>
            <a:cxnLst/>
            <a:rect l="l" t="t" r="r" b="b"/>
            <a:pathLst>
              <a:path w="4749165" h="209550">
                <a:moveTo>
                  <a:pt x="0" y="209550"/>
                </a:moveTo>
                <a:lnTo>
                  <a:pt x="4748911" y="209550"/>
                </a:lnTo>
                <a:lnTo>
                  <a:pt x="474891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31084" y="5142103"/>
            <a:ext cx="703580" cy="209550"/>
          </a:xfrm>
          <a:custGeom>
            <a:avLst/>
            <a:gdLst/>
            <a:ahLst/>
            <a:cxnLst/>
            <a:rect l="l" t="t" r="r" b="b"/>
            <a:pathLst>
              <a:path w="703579" h="209550">
                <a:moveTo>
                  <a:pt x="0" y="209550"/>
                </a:moveTo>
                <a:lnTo>
                  <a:pt x="703364" y="209550"/>
                </a:lnTo>
                <a:lnTo>
                  <a:pt x="70336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068281" y="2341753"/>
          <a:ext cx="641286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/>
                <a:gridCol w="76835"/>
                <a:gridCol w="52704"/>
                <a:gridCol w="229870"/>
                <a:gridCol w="87630"/>
                <a:gridCol w="52704"/>
                <a:gridCol w="158750"/>
                <a:gridCol w="476250"/>
                <a:gridCol w="52705"/>
                <a:gridCol w="158114"/>
                <a:gridCol w="475615"/>
                <a:gridCol w="52069"/>
                <a:gridCol w="105410"/>
                <a:gridCol w="210819"/>
                <a:gridCol w="264160"/>
                <a:gridCol w="157480"/>
                <a:gridCol w="846455"/>
                <a:gridCol w="1905635"/>
                <a:gridCol w="157479"/>
                <a:gridCol w="51435"/>
                <a:gridCol w="52070"/>
                <a:gridCol w="51435"/>
                <a:gridCol w="343534"/>
              </a:tblGrid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900" marR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23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 marR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3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4935" marR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23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tabLst>
                          <a:tab pos="1099185" algn="l"/>
                          <a:tab pos="4012565" algn="l"/>
                          <a:tab pos="624967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 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	25%	67% 	 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B72105"/>
                    </a:solidFill>
                  </a:tcPr>
                </a:tc>
                <a:tc gridSpan="22" rowSpan="2">
                  <a:txBody>
                    <a:bodyPr/>
                    <a:lstStyle/>
                    <a:p>
                      <a:pPr marL="45085" marR="30480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1005205" algn="l"/>
                          <a:tab pos="3759835" algn="l"/>
                          <a:tab pos="58013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28%	59%	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41605" marR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41605" marR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3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4935" marR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23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 marR="30480">
                        <a:lnSpc>
                          <a:spcPct val="100000"/>
                        </a:lnSpc>
                        <a:tabLst>
                          <a:tab pos="436880" algn="l"/>
                          <a:tab pos="3165475" algn="l"/>
                          <a:tab pos="591058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	11%	75%	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 marR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0500" y="743661"/>
            <a:ext cx="32296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6 </a:t>
            </a:r>
            <a:r>
              <a:rPr dirty="0"/>
              <a:t>- </a:t>
            </a:r>
            <a:r>
              <a:rPr dirty="0" spc="5"/>
              <a:t>L9,L8 &amp;</a:t>
            </a:r>
            <a:r>
              <a:rPr dirty="0" spc="-120"/>
              <a:t> </a:t>
            </a:r>
            <a:r>
              <a:rPr dirty="0" spc="5"/>
              <a:t>L9  (N =</a:t>
            </a:r>
            <a:r>
              <a:rPr dirty="0" spc="-15"/>
              <a:t> </a:t>
            </a:r>
            <a:r>
              <a:rPr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7418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6856" y="41134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3375"/>
                <a:gridCol w="529589"/>
                <a:gridCol w="1059814"/>
                <a:gridCol w="1059814"/>
                <a:gridCol w="529589"/>
                <a:gridCol w="1579879"/>
              </a:tblGrid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</a:tr>
              <a:tr h="1333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  </a:t>
            </a: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Managing </a:t>
            </a:r>
            <a:r>
              <a:rPr dirty="0" sz="1200" spc="-5">
                <a:latin typeface="Calibri"/>
                <a:cs typeface="Calibri"/>
              </a:rPr>
              <a:t>Change  </a:t>
            </a:r>
            <a:r>
              <a:rPr dirty="0" sz="1200">
                <a:latin typeface="Calibri"/>
                <a:cs typeface="Calibri"/>
              </a:rPr>
              <a:t>Quality </a:t>
            </a:r>
            <a:r>
              <a:rPr dirty="0" sz="1200" spc="-5">
                <a:latin typeface="Calibri"/>
                <a:cs typeface="Calibri"/>
              </a:rPr>
              <a:t>Focus  Communication  </a:t>
            </a: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84708" y="6007138"/>
            <a:ext cx="17678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4685" algn="l"/>
              </a:tabLst>
            </a:pP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01" y="1160393"/>
            <a:ext cx="9144000" cy="4308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852805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 Dimensional</a:t>
            </a:r>
            <a:r>
              <a:rPr dirty="0" spc="-55"/>
              <a:t> </a:t>
            </a:r>
            <a:r>
              <a:rPr dirty="0"/>
              <a:t>Insights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84347" y="1334071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1522" y="1301991"/>
            <a:ext cx="445452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Role-clarity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score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among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is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83%.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This indicates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the expected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level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performance</a:t>
            </a:r>
            <a:r>
              <a:rPr dirty="0" sz="800" spc="12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4F81BB"/>
                </a:solidFill>
                <a:latin typeface="Calibri"/>
                <a:cs typeface="Calibri"/>
              </a:rPr>
              <a:t>is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1522" y="1559166"/>
            <a:ext cx="3834129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clearly articulated to them. Employees have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commitment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to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drive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team </a:t>
            </a:r>
            <a:r>
              <a:rPr dirty="0" sz="800" spc="20">
                <a:solidFill>
                  <a:srgbClr val="4F81BB"/>
                </a:solidFill>
                <a:latin typeface="Calibri"/>
                <a:cs typeface="Calibri"/>
              </a:rPr>
              <a:t>&amp;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function</a:t>
            </a:r>
            <a:r>
              <a:rPr dirty="0" sz="800" spc="-3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goals.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4347" y="1905571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1522" y="1873491"/>
            <a:ext cx="402018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78%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their KPTs are effectively aligned to their role with</a:t>
            </a:r>
            <a:r>
              <a:rPr dirty="0" sz="800" spc="5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company’s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4754" y="1902688"/>
            <a:ext cx="858519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87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Performance  Management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1522" y="2130958"/>
            <a:ext cx="82613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performance</a:t>
            </a:r>
            <a:r>
              <a:rPr dirty="0" sz="800" spc="-1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goals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84347" y="2477363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1522" y="2445283"/>
            <a:ext cx="416242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Only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47%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during performance dialogues,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their contributions are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noticed</a:t>
            </a:r>
            <a:r>
              <a:rPr dirty="0" sz="800" spc="100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and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1522" y="2702458"/>
            <a:ext cx="160274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recognized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and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their appraisal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is</a:t>
            </a:r>
            <a:r>
              <a:rPr dirty="0" sz="800" spc="-30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4F81BB"/>
                </a:solidFill>
                <a:latin typeface="Calibri"/>
                <a:cs typeface="Calibri"/>
              </a:rPr>
              <a:t>fair.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4347" y="3341179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1522" y="3319933"/>
            <a:ext cx="380619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15">
                <a:latin typeface="Calibri"/>
                <a:cs typeface="Calibri"/>
              </a:rPr>
              <a:t>99% </a:t>
            </a:r>
            <a:r>
              <a:rPr dirty="0" sz="1100" spc="10">
                <a:latin typeface="Calibri"/>
                <a:cs typeface="Calibri"/>
              </a:rPr>
              <a:t>Employees </a:t>
            </a:r>
            <a:r>
              <a:rPr dirty="0" sz="1100" spc="5">
                <a:latin typeface="Calibri"/>
                <a:cs typeface="Calibri"/>
              </a:rPr>
              <a:t>feel </a:t>
            </a:r>
            <a:r>
              <a:rPr dirty="0" sz="1100" spc="10">
                <a:latin typeface="Calibri"/>
                <a:cs typeface="Calibri"/>
              </a:rPr>
              <a:t>they are capable to </a:t>
            </a:r>
            <a:r>
              <a:rPr dirty="0" sz="1100" spc="5">
                <a:latin typeface="Calibri"/>
                <a:cs typeface="Calibri"/>
              </a:rPr>
              <a:t>handle </a:t>
            </a:r>
            <a:r>
              <a:rPr dirty="0" sz="1100" spc="10">
                <a:latin typeface="Calibri"/>
                <a:cs typeface="Calibri"/>
              </a:rPr>
              <a:t>their current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job.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259" y="3588893"/>
            <a:ext cx="1200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Learning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4347" y="3655797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1522" y="3623716"/>
            <a:ext cx="411099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Only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64%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they have adequate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opportunities for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career growth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in</a:t>
            </a:r>
            <a:r>
              <a:rPr dirty="0" sz="800" spc="80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1522" y="3880891"/>
            <a:ext cx="56007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organization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8243" y="4549813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75419" y="4517733"/>
            <a:ext cx="3256279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Less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than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50%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they are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paid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as per market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standards.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73898" y="4804385"/>
            <a:ext cx="923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Compensation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18243" y="4864417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75419" y="4832337"/>
            <a:ext cx="470662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Only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48%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there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is parity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and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fairness in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benefits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and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allowances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for</a:t>
            </a:r>
            <a:r>
              <a:rPr dirty="0" sz="800" spc="90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employees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01" y="1287117"/>
            <a:ext cx="9144000" cy="4181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852805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 Dimensional</a:t>
            </a:r>
            <a:r>
              <a:rPr dirty="0" spc="-55"/>
              <a:t> </a:t>
            </a:r>
            <a:r>
              <a:rPr dirty="0"/>
              <a:t>Insights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5082" y="1399273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2257" y="1367104"/>
            <a:ext cx="552323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Overall, </a:t>
            </a:r>
            <a:r>
              <a:rPr dirty="0" sz="1050">
                <a:latin typeface="Calibri"/>
                <a:cs typeface="Calibri"/>
              </a:rPr>
              <a:t>employees </a:t>
            </a:r>
            <a:r>
              <a:rPr dirty="0" sz="1050" spc="-5">
                <a:latin typeface="Calibri"/>
                <a:cs typeface="Calibri"/>
              </a:rPr>
              <a:t>(53%) feel </a:t>
            </a:r>
            <a:r>
              <a:rPr dirty="0" sz="1050">
                <a:latin typeface="Calibri"/>
                <a:cs typeface="Calibri"/>
              </a:rPr>
              <a:t>that their teams are </a:t>
            </a:r>
            <a:r>
              <a:rPr dirty="0" sz="1050" spc="-5">
                <a:latin typeface="Calibri"/>
                <a:cs typeface="Calibri"/>
              </a:rPr>
              <a:t>highly </a:t>
            </a:r>
            <a:r>
              <a:rPr dirty="0" sz="1050">
                <a:latin typeface="Calibri"/>
                <a:cs typeface="Calibri"/>
              </a:rPr>
              <a:t>responsive and walk an extra mile to</a:t>
            </a:r>
            <a:r>
              <a:rPr dirty="0" sz="1050" spc="-9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ensure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2257" y="1641424"/>
            <a:ext cx="94361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customer</a:t>
            </a:r>
            <a:r>
              <a:rPr dirty="0" sz="1050" spc="-6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delight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193" y="1667700"/>
            <a:ext cx="74104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15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Customer  Orientation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5082" y="2005253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2257" y="1973084"/>
            <a:ext cx="504761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Only </a:t>
            </a:r>
            <a:r>
              <a:rPr dirty="0" sz="1050">
                <a:latin typeface="Calibri"/>
                <a:cs typeface="Calibri"/>
              </a:rPr>
              <a:t>42%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Advinus </a:t>
            </a:r>
            <a:r>
              <a:rPr dirty="0" sz="1050" spc="-5">
                <a:latin typeface="Calibri"/>
                <a:cs typeface="Calibri"/>
              </a:rPr>
              <a:t>uses latest </a:t>
            </a:r>
            <a:r>
              <a:rPr dirty="0" sz="1050">
                <a:latin typeface="Calibri"/>
                <a:cs typeface="Calibri"/>
              </a:rPr>
              <a:t>technology to meet the customer </a:t>
            </a:r>
            <a:r>
              <a:rPr dirty="0" sz="1050" spc="-5">
                <a:latin typeface="Calibri"/>
                <a:cs typeface="Calibri"/>
              </a:rPr>
              <a:t>needs in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-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market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2026" y="2751633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9201" y="2719464"/>
            <a:ext cx="556831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Only (44% )resonate </a:t>
            </a:r>
            <a:r>
              <a:rPr dirty="0" sz="1050">
                <a:latin typeface="Calibri"/>
                <a:cs typeface="Calibri"/>
              </a:rPr>
              <a:t>with the </a:t>
            </a:r>
            <a:r>
              <a:rPr dirty="0" sz="1050" spc="-5">
                <a:latin typeface="Calibri"/>
                <a:cs typeface="Calibri"/>
              </a:rPr>
              <a:t>notion </a:t>
            </a:r>
            <a:r>
              <a:rPr dirty="0" sz="1050">
                <a:latin typeface="Calibri"/>
                <a:cs typeface="Calibri"/>
              </a:rPr>
              <a:t>that employees at </a:t>
            </a:r>
            <a:r>
              <a:rPr dirty="0" sz="1050" spc="-5">
                <a:latin typeface="Calibri"/>
                <a:cs typeface="Calibri"/>
              </a:rPr>
              <a:t>same level/hierarchy </a:t>
            </a:r>
            <a:r>
              <a:rPr dirty="0" sz="1050">
                <a:latin typeface="Calibri"/>
                <a:cs typeface="Calibri"/>
              </a:rPr>
              <a:t>are assigned </a:t>
            </a:r>
            <a:r>
              <a:rPr dirty="0" sz="1050" spc="-5">
                <a:latin typeface="Calibri"/>
                <a:cs typeface="Calibri"/>
              </a:rPr>
              <a:t>similar</a:t>
            </a:r>
            <a:r>
              <a:rPr dirty="0" sz="1050" spc="-8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work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2026" y="3083103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9201" y="3050933"/>
            <a:ext cx="558673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Less </a:t>
            </a:r>
            <a:r>
              <a:rPr dirty="0" sz="1050">
                <a:latin typeface="Calibri"/>
                <a:cs typeface="Calibri"/>
              </a:rPr>
              <a:t>than </a:t>
            </a:r>
            <a:r>
              <a:rPr dirty="0" sz="1050" spc="-5">
                <a:latin typeface="Calibri"/>
                <a:cs typeface="Calibri"/>
              </a:rPr>
              <a:t>(45%) of </a:t>
            </a:r>
            <a:r>
              <a:rPr dirty="0" sz="1050">
                <a:latin typeface="Calibri"/>
                <a:cs typeface="Calibri"/>
              </a:rPr>
              <a:t>the employees are aware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</a:t>
            </a:r>
            <a:r>
              <a:rPr dirty="0" sz="1050" spc="-5">
                <a:latin typeface="Calibri"/>
                <a:cs typeface="Calibri"/>
              </a:rPr>
              <a:t>HR polices </a:t>
            </a:r>
            <a:r>
              <a:rPr dirty="0" sz="1050">
                <a:latin typeface="Calibri"/>
                <a:cs typeface="Calibri"/>
              </a:rPr>
              <a:t>related to work. </a:t>
            </a:r>
            <a:r>
              <a:rPr dirty="0" sz="1050" spc="-5">
                <a:latin typeface="Calibri"/>
                <a:cs typeface="Calibri"/>
              </a:rPr>
              <a:t>This suggests </a:t>
            </a:r>
            <a:r>
              <a:rPr dirty="0" sz="1050">
                <a:latin typeface="Calibri"/>
                <a:cs typeface="Calibri"/>
              </a:rPr>
              <a:t>a </a:t>
            </a:r>
            <a:r>
              <a:rPr dirty="0" sz="1050" spc="-5">
                <a:latin typeface="Calibri"/>
                <a:cs typeface="Calibri"/>
              </a:rPr>
              <a:t>need</a:t>
            </a:r>
            <a:r>
              <a:rPr dirty="0" sz="1050" spc="-7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for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8147" y="3118167"/>
            <a:ext cx="84074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HR policies</a:t>
            </a:r>
            <a:r>
              <a:rPr dirty="0" sz="12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  Processes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9201" y="3325254"/>
            <a:ext cx="474281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better </a:t>
            </a:r>
            <a:r>
              <a:rPr dirty="0" sz="1050">
                <a:latin typeface="Calibri"/>
                <a:cs typeface="Calibri"/>
              </a:rPr>
              <a:t>communication </a:t>
            </a:r>
            <a:r>
              <a:rPr dirty="0" sz="1050" spc="-5">
                <a:latin typeface="Calibri"/>
                <a:cs typeface="Calibri"/>
              </a:rPr>
              <a:t>planning </a:t>
            </a:r>
            <a:r>
              <a:rPr dirty="0" sz="1050">
                <a:latin typeface="Calibri"/>
                <a:cs typeface="Calibri"/>
              </a:rPr>
              <a:t>to educate employees about </a:t>
            </a:r>
            <a:r>
              <a:rPr dirty="0" sz="1050" spc="-5">
                <a:latin typeface="Calibri"/>
                <a:cs typeface="Calibri"/>
              </a:rPr>
              <a:t>HR polices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-8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processes.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2026" y="3689172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9201" y="3657003"/>
            <a:ext cx="54749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50%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employees at </a:t>
            </a:r>
            <a:r>
              <a:rPr dirty="0" sz="1050" spc="-5">
                <a:latin typeface="Calibri"/>
                <a:cs typeface="Calibri"/>
              </a:rPr>
              <a:t>organization feel </a:t>
            </a:r>
            <a:r>
              <a:rPr dirty="0" sz="1050">
                <a:latin typeface="Calibri"/>
                <a:cs typeface="Calibri"/>
              </a:rPr>
              <a:t>that company </a:t>
            </a:r>
            <a:r>
              <a:rPr dirty="0" sz="1050" spc="-5">
                <a:latin typeface="Calibri"/>
                <a:cs typeface="Calibri"/>
              </a:rPr>
              <a:t>is </a:t>
            </a:r>
            <a:r>
              <a:rPr dirty="0" sz="1050">
                <a:latin typeface="Calibri"/>
                <a:cs typeface="Calibri"/>
              </a:rPr>
              <a:t>able to attract and recruit the right</a:t>
            </a:r>
            <a:r>
              <a:rPr dirty="0" sz="1050" spc="-10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talent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02026" y="3931323"/>
            <a:ext cx="5643245" cy="648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indicating </a:t>
            </a:r>
            <a:r>
              <a:rPr dirty="0" sz="1050">
                <a:latin typeface="Calibri"/>
                <a:cs typeface="Calibri"/>
              </a:rPr>
              <a:t>that </a:t>
            </a:r>
            <a:r>
              <a:rPr dirty="0" sz="1050" spc="-5">
                <a:latin typeface="Calibri"/>
                <a:cs typeface="Calibri"/>
              </a:rPr>
              <a:t>organization should </a:t>
            </a:r>
            <a:r>
              <a:rPr dirty="0" sz="1050">
                <a:latin typeface="Calibri"/>
                <a:cs typeface="Calibri"/>
              </a:rPr>
              <a:t>transform the recruitment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policy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50" spc="5">
                <a:latin typeface="Calibri"/>
                <a:cs typeface="Calibri"/>
              </a:rPr>
              <a:t>• </a:t>
            </a:r>
            <a:r>
              <a:rPr dirty="0" sz="1050" spc="-5">
                <a:latin typeface="Calibri"/>
                <a:cs typeface="Calibri"/>
              </a:rPr>
              <a:t>Only </a:t>
            </a:r>
            <a:r>
              <a:rPr dirty="0" sz="1050">
                <a:latin typeface="Calibri"/>
                <a:cs typeface="Calibri"/>
              </a:rPr>
              <a:t>64% employees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that the </a:t>
            </a:r>
            <a:r>
              <a:rPr dirty="0" sz="1050" spc="-5">
                <a:latin typeface="Calibri"/>
                <a:cs typeface="Calibri"/>
              </a:rPr>
              <a:t>leadership </a:t>
            </a:r>
            <a:r>
              <a:rPr dirty="0" sz="1050">
                <a:latin typeface="Calibri"/>
                <a:cs typeface="Calibri"/>
              </a:rPr>
              <a:t>communicates relevant </a:t>
            </a:r>
            <a:r>
              <a:rPr dirty="0" sz="1050" spc="-5">
                <a:latin typeface="Calibri"/>
                <a:cs typeface="Calibri"/>
              </a:rPr>
              <a:t>information </a:t>
            </a:r>
            <a:r>
              <a:rPr dirty="0" sz="1050">
                <a:latin typeface="Calibri"/>
                <a:cs typeface="Calibri"/>
              </a:rPr>
              <a:t>effectively</a:t>
            </a:r>
            <a:r>
              <a:rPr dirty="0" sz="1050" spc="-8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with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16910" y="4666463"/>
            <a:ext cx="150495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the rest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-8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organization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4708" y="4738941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01" y="1279663"/>
            <a:ext cx="9144000" cy="3704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852805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 Dimensional</a:t>
            </a:r>
            <a:r>
              <a:rPr dirty="0" spc="-55"/>
              <a:t> </a:t>
            </a:r>
            <a:r>
              <a:rPr dirty="0"/>
              <a:t>Insights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2594" y="1368336"/>
            <a:ext cx="6462395" cy="1009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29665">
              <a:lnSpc>
                <a:spcPct val="100000"/>
              </a:lnSpc>
              <a:spcBef>
                <a:spcPts val="100"/>
              </a:spcBef>
              <a:tabLst>
                <a:tab pos="1386840" algn="l"/>
              </a:tabLst>
            </a:pPr>
            <a:r>
              <a:rPr dirty="0" sz="1050" spc="5">
                <a:latin typeface="Calibri"/>
                <a:cs typeface="Calibri"/>
              </a:rPr>
              <a:t>•	</a:t>
            </a:r>
            <a:r>
              <a:rPr dirty="0" sz="1050">
                <a:latin typeface="Calibri"/>
                <a:cs typeface="Calibri"/>
              </a:rPr>
              <a:t>51%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employees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there </a:t>
            </a:r>
            <a:r>
              <a:rPr dirty="0" sz="1050" spc="-5">
                <a:latin typeface="Calibri"/>
                <a:cs typeface="Calibri"/>
              </a:rPr>
              <a:t>is lack </a:t>
            </a:r>
            <a:r>
              <a:rPr dirty="0" sz="1050">
                <a:latin typeface="Calibri"/>
                <a:cs typeface="Calibri"/>
              </a:rPr>
              <a:t>transparency and </a:t>
            </a:r>
            <a:r>
              <a:rPr dirty="0" sz="1050" spc="-5">
                <a:latin typeface="Calibri"/>
                <a:cs typeface="Calibri"/>
              </a:rPr>
              <a:t>fairness in promotions </a:t>
            </a:r>
            <a:r>
              <a:rPr dirty="0" sz="1050">
                <a:latin typeface="Calibri"/>
                <a:cs typeface="Calibri"/>
              </a:rPr>
              <a:t>at</a:t>
            </a:r>
            <a:r>
              <a:rPr dirty="0" sz="1050" spc="-7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work.</a:t>
            </a:r>
            <a:endParaRPr sz="1050">
              <a:latin typeface="Calibri"/>
              <a:cs typeface="Calibri"/>
            </a:endParaRPr>
          </a:p>
          <a:p>
            <a:pPr marL="1129665">
              <a:lnSpc>
                <a:spcPts val="1080"/>
              </a:lnSpc>
              <a:spcBef>
                <a:spcPts val="900"/>
              </a:spcBef>
              <a:tabLst>
                <a:tab pos="1386840" algn="l"/>
              </a:tabLst>
            </a:pPr>
            <a:r>
              <a:rPr dirty="0" sz="1050" spc="5">
                <a:latin typeface="Calibri"/>
                <a:cs typeface="Calibri"/>
              </a:rPr>
              <a:t>•	</a:t>
            </a:r>
            <a:r>
              <a:rPr dirty="0" sz="1050" spc="-5">
                <a:latin typeface="Calibri"/>
                <a:cs typeface="Calibri"/>
              </a:rPr>
              <a:t>Less </a:t>
            </a:r>
            <a:r>
              <a:rPr dirty="0" sz="1050">
                <a:latin typeface="Calibri"/>
                <a:cs typeface="Calibri"/>
              </a:rPr>
              <a:t>than 50%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employees </a:t>
            </a:r>
            <a:r>
              <a:rPr dirty="0" sz="1050" spc="-5">
                <a:latin typeface="Calibri"/>
                <a:cs typeface="Calibri"/>
              </a:rPr>
              <a:t>have positive </a:t>
            </a:r>
            <a:r>
              <a:rPr dirty="0" sz="1050">
                <a:latin typeface="Calibri"/>
                <a:cs typeface="Calibri"/>
              </a:rPr>
              <a:t>view towards the </a:t>
            </a:r>
            <a:r>
              <a:rPr dirty="0" sz="1050" spc="-5">
                <a:latin typeface="Calibri"/>
                <a:cs typeface="Calibri"/>
              </a:rPr>
              <a:t>leaderships </a:t>
            </a:r>
            <a:r>
              <a:rPr dirty="0" sz="1050">
                <a:latin typeface="Calibri"/>
                <a:cs typeface="Calibri"/>
              </a:rPr>
              <a:t>ability to</a:t>
            </a:r>
            <a:r>
              <a:rPr dirty="0" sz="1050" spc="-5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design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165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Trust</a:t>
            </a:r>
            <a:endParaRPr sz="1200">
              <a:latin typeface="Calibri"/>
              <a:cs typeface="Calibri"/>
            </a:endParaRPr>
          </a:p>
          <a:p>
            <a:pPr marL="1386840">
              <a:lnSpc>
                <a:spcPts val="1165"/>
              </a:lnSpc>
            </a:pPr>
            <a:r>
              <a:rPr dirty="0" sz="1050">
                <a:latin typeface="Calibri"/>
                <a:cs typeface="Calibri"/>
              </a:rPr>
              <a:t>employee </a:t>
            </a:r>
            <a:r>
              <a:rPr dirty="0" sz="1050" spc="-5">
                <a:latin typeface="Calibri"/>
                <a:cs typeface="Calibri"/>
              </a:rPr>
              <a:t>policies based on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-5">
                <a:latin typeface="Calibri"/>
                <a:cs typeface="Calibri"/>
              </a:rPr>
              <a:t> feedback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Calibri"/>
              <a:cs typeface="Calibri"/>
            </a:endParaRPr>
          </a:p>
          <a:p>
            <a:pPr marL="1129665">
              <a:lnSpc>
                <a:spcPct val="100000"/>
              </a:lnSpc>
              <a:tabLst>
                <a:tab pos="1386840" algn="l"/>
              </a:tabLst>
            </a:pPr>
            <a:r>
              <a:rPr dirty="0" sz="1050" spc="5">
                <a:latin typeface="Calibri"/>
                <a:cs typeface="Calibri"/>
              </a:rPr>
              <a:t>•	</a:t>
            </a:r>
            <a:r>
              <a:rPr dirty="0" sz="1050">
                <a:latin typeface="Calibri"/>
                <a:cs typeface="Calibri"/>
              </a:rPr>
              <a:t>70%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employees </a:t>
            </a:r>
            <a:r>
              <a:rPr dirty="0" sz="1050" spc="-5">
                <a:latin typeface="Calibri"/>
                <a:cs typeface="Calibri"/>
              </a:rPr>
              <a:t>feel secure </a:t>
            </a:r>
            <a:r>
              <a:rPr dirty="0" sz="1050">
                <a:latin typeface="Calibri"/>
                <a:cs typeface="Calibri"/>
              </a:rPr>
              <a:t>and </a:t>
            </a:r>
            <a:r>
              <a:rPr dirty="0" sz="1050" spc="-5">
                <a:latin typeface="Calibri"/>
                <a:cs typeface="Calibri"/>
              </a:rPr>
              <a:t>stable in </a:t>
            </a:r>
            <a:r>
              <a:rPr dirty="0" sz="1050">
                <a:latin typeface="Calibri"/>
                <a:cs typeface="Calibri"/>
              </a:rPr>
              <a:t>their </a:t>
            </a:r>
            <a:r>
              <a:rPr dirty="0" sz="1050" spc="-5">
                <a:latin typeface="Calibri"/>
                <a:cs typeface="Calibri"/>
              </a:rPr>
              <a:t>job </a:t>
            </a:r>
            <a:r>
              <a:rPr dirty="0" sz="1050">
                <a:latin typeface="Calibri"/>
                <a:cs typeface="Calibri"/>
              </a:rPr>
              <a:t>at Blamer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Lawrie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3211" y="2722791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•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5325" y="2931478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12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3211" y="3020504"/>
            <a:ext cx="92710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5">
                <a:latin typeface="Calibri"/>
                <a:cs typeface="Calibri"/>
              </a:rPr>
              <a:t>•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0386" y="2674366"/>
            <a:ext cx="6455410" cy="627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79% </a:t>
            </a:r>
            <a:r>
              <a:rPr dirty="0" sz="1350" b="1">
                <a:solidFill>
                  <a:srgbClr val="4B4B4B"/>
                </a:solidFill>
                <a:latin typeface="Arial"/>
                <a:cs typeface="Arial"/>
              </a:rPr>
              <a:t>of </a:t>
            </a: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alignment (on outcomes/ </a:t>
            </a:r>
            <a:r>
              <a:rPr dirty="0" sz="1350" b="1">
                <a:solidFill>
                  <a:srgbClr val="4B4B4B"/>
                </a:solidFill>
                <a:latin typeface="Arial"/>
                <a:cs typeface="Arial"/>
              </a:rPr>
              <a:t>tasks) </a:t>
            </a: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between </a:t>
            </a:r>
            <a:r>
              <a:rPr dirty="0" sz="1350" b="1">
                <a:solidFill>
                  <a:srgbClr val="4B4B4B"/>
                </a:solidFill>
                <a:latin typeface="Arial"/>
                <a:cs typeface="Arial"/>
              </a:rPr>
              <a:t>functions/ </a:t>
            </a: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departments </a:t>
            </a:r>
            <a:r>
              <a:rPr dirty="0" sz="1350" b="1">
                <a:solidFill>
                  <a:srgbClr val="4B4B4B"/>
                </a:solidFill>
                <a:latin typeface="Arial"/>
                <a:cs typeface="Arial"/>
              </a:rPr>
              <a:t>(inter-  team).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50">
                <a:latin typeface="Calibri"/>
                <a:cs typeface="Calibri"/>
              </a:rPr>
              <a:t>Approximately 80%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employees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they work well as a team across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departments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3211" y="3768026"/>
            <a:ext cx="92710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5">
                <a:latin typeface="Calibri"/>
                <a:cs typeface="Calibri"/>
              </a:rPr>
              <a:t>•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8096" y="3768064"/>
            <a:ext cx="471424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85% employees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</a:t>
            </a:r>
            <a:r>
              <a:rPr dirty="0" sz="1050" spc="-5">
                <a:latin typeface="Calibri"/>
                <a:cs typeface="Calibri"/>
              </a:rPr>
              <a:t>(open door policy) of leaders </a:t>
            </a:r>
            <a:r>
              <a:rPr dirty="0" sz="1050">
                <a:latin typeface="Calibri"/>
                <a:cs typeface="Calibri"/>
              </a:rPr>
              <a:t>and managers make them</a:t>
            </a:r>
            <a:r>
              <a:rPr dirty="0" sz="1050" spc="-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more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8096" y="4042385"/>
            <a:ext cx="8013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approachable.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94014" y="4167251"/>
            <a:ext cx="7721600" cy="336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1200">
              <a:latin typeface="Calibri"/>
              <a:cs typeface="Calibri"/>
            </a:endParaRPr>
          </a:p>
          <a:p>
            <a:pPr marL="1211580">
              <a:lnSpc>
                <a:spcPts val="1135"/>
              </a:lnSpc>
            </a:pPr>
            <a:r>
              <a:rPr dirty="0" sz="1050" spc="5">
                <a:latin typeface="Calibri"/>
                <a:cs typeface="Calibri"/>
              </a:rPr>
              <a:t>• </a:t>
            </a:r>
            <a:r>
              <a:rPr dirty="0" sz="1050" spc="-5">
                <a:latin typeface="Calibri"/>
                <a:cs typeface="Calibri"/>
              </a:rPr>
              <a:t>Only </a:t>
            </a:r>
            <a:r>
              <a:rPr dirty="0" sz="1050">
                <a:latin typeface="Calibri"/>
                <a:cs typeface="Calibri"/>
              </a:rPr>
              <a:t>44%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employee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the </a:t>
            </a:r>
            <a:r>
              <a:rPr dirty="0" sz="1050" spc="-5">
                <a:latin typeface="Calibri"/>
                <a:cs typeface="Calibri"/>
              </a:rPr>
              <a:t>decision </a:t>
            </a:r>
            <a:r>
              <a:rPr dirty="0" sz="1050">
                <a:latin typeface="Calibri"/>
                <a:cs typeface="Calibri"/>
              </a:rPr>
              <a:t>making </a:t>
            </a:r>
            <a:r>
              <a:rPr dirty="0" sz="1050" spc="-5">
                <a:latin typeface="Calibri"/>
                <a:cs typeface="Calibri"/>
              </a:rPr>
              <a:t>process </a:t>
            </a:r>
            <a:r>
              <a:rPr dirty="0" sz="1050">
                <a:latin typeface="Calibri"/>
                <a:cs typeface="Calibri"/>
              </a:rPr>
              <a:t>at Advinus </a:t>
            </a:r>
            <a:r>
              <a:rPr dirty="0" sz="1050" spc="-5">
                <a:latin typeface="Calibri"/>
                <a:cs typeface="Calibri"/>
              </a:rPr>
              <a:t>is smooth </a:t>
            </a:r>
            <a:r>
              <a:rPr dirty="0" sz="1050">
                <a:latin typeface="Calibri"/>
                <a:cs typeface="Calibri"/>
              </a:rPr>
              <a:t>and require minimum</a:t>
            </a:r>
            <a:r>
              <a:rPr dirty="0" sz="1050" spc="-8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approvals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330118"/>
            <a:ext cx="9168130" cy="805180"/>
          </a:xfrm>
          <a:prstGeom prst="rect"/>
          <a:solidFill>
            <a:srgbClr val="CDD7E4"/>
          </a:solidFill>
        </p:spPr>
        <p:txBody>
          <a:bodyPr wrap="square" lIns="0" tIns="205104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1614"/>
              </a:spcBef>
            </a:pP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Advinus Question Wise</a:t>
            </a:r>
            <a:r>
              <a:rPr dirty="0" sz="3000" spc="-15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Analysis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2174" y="743661"/>
            <a:ext cx="32321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Gender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2148205"/>
                <a:gridCol w="2137410"/>
                <a:gridCol w="2085975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090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36515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365153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365153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7188" y="743661"/>
            <a:ext cx="286194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1141094"/>
                <a:gridCol w="1310004"/>
                <a:gridCol w="1310004"/>
                <a:gridCol w="1310004"/>
                <a:gridCol w="1300479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&gt;=51</a:t>
                      </a:r>
                      <a:r>
                        <a:rPr dirty="0" sz="10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41-50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31-40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&lt;=30</a:t>
                      </a:r>
                      <a:r>
                        <a:rPr dirty="0" sz="10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36515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365153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365153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330118"/>
            <a:ext cx="9168130" cy="805180"/>
          </a:xfrm>
          <a:prstGeom prst="rect"/>
          <a:solidFill>
            <a:srgbClr val="CDD7E4"/>
          </a:solidFill>
        </p:spPr>
        <p:txBody>
          <a:bodyPr wrap="square" lIns="0" tIns="205104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614"/>
              </a:spcBef>
            </a:pP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Advinus </a:t>
            </a: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Survey</a:t>
            </a:r>
            <a:r>
              <a:rPr dirty="0" sz="3000" spc="-15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Participation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1338" y="743661"/>
            <a:ext cx="31940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Tenure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408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921385"/>
                <a:gridCol w="1090295"/>
                <a:gridCol w="1093470"/>
                <a:gridCol w="1090295"/>
                <a:gridCol w="1090295"/>
                <a:gridCol w="1085850"/>
              </a:tblGrid>
              <a:tr h="563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70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70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5.1-10</a:t>
                      </a:r>
                      <a:r>
                        <a:rPr dirty="0" sz="10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70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125095" indent="-29972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More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10.1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5023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3.1-5.0</a:t>
                      </a:r>
                      <a:r>
                        <a:rPr dirty="0" sz="10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70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.1-5.0</a:t>
                      </a:r>
                      <a:r>
                        <a:rPr dirty="0" sz="10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709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0-3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709"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74" marR="74" marB="74" marT="109929">
                    <a:solidFill>
                      <a:srgbClr val="FF97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651424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580075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651424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580075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651424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580075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5026" y="743661"/>
            <a:ext cx="32067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Region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6372860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10152">
                    <a:solidFill>
                      <a:srgbClr val="FF97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36515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365153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365153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2303" y="743661"/>
            <a:ext cx="30918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Grade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822325"/>
                <a:gridCol w="1134744"/>
                <a:gridCol w="821054"/>
                <a:gridCol w="818514"/>
                <a:gridCol w="823594"/>
                <a:gridCol w="977900"/>
                <a:gridCol w="973454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L1,L2,L3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L6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L4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L8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L8,L8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L9,L8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Change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36515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365153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365153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6343" y="3522916"/>
            <a:ext cx="16389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Thank</a:t>
            </a:r>
            <a:r>
              <a:rPr dirty="0" sz="3000" spc="-85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You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5550" y="217350"/>
            <a:ext cx="1005005" cy="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2021-05-24T09:10:50Z</dcterms:created>
  <dcterms:modified xsi:type="dcterms:W3CDTF">2021-05-24T09:10:50Z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LastSaved">
    <vt:filetime>2021-05-24T00:00:00Z</vt:filetime>
  </property>
</Properties>
</file>