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</p:sldIdLst>
  <p:sldSz cx="10693400" cy="7562850"/>
  <p:notesSz cx="10693400" cy="75628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240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24260" y="1398933"/>
            <a:ext cx="8361506" cy="34737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240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240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44748" y="800240"/>
            <a:ext cx="4403903" cy="301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2405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68281" y="2341753"/>
            <a:ext cx="6376034" cy="3415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389081" y="7322502"/>
            <a:ext cx="1915160" cy="120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6.png"/><Relationship Id="rId4" Type="http://schemas.openxmlformats.org/officeDocument/2006/relationships/image" Target="../media/image4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6250" y="5040744"/>
            <a:ext cx="9739630" cy="1419225"/>
          </a:xfrm>
          <a:prstGeom prst="rect">
            <a:avLst/>
          </a:prstGeom>
          <a:solidFill>
            <a:srgbClr val="28415E"/>
          </a:solidFill>
        </p:spPr>
        <p:txBody>
          <a:bodyPr wrap="square" lIns="0" tIns="48260" rIns="0" bIns="0" rtlCol="0" vert="horz">
            <a:spAutoFit/>
          </a:bodyPr>
          <a:lstStyle/>
          <a:p>
            <a:pPr marL="4233545" marR="2525395" indent="-1706245">
              <a:lnSpc>
                <a:spcPct val="134300"/>
              </a:lnSpc>
              <a:spcBef>
                <a:spcPts val="380"/>
              </a:spcBef>
            </a:pPr>
            <a:r>
              <a:rPr dirty="0" sz="3000" spc="-5">
                <a:solidFill>
                  <a:srgbClr val="FFFFFF"/>
                </a:solidFill>
                <a:latin typeface="Calibri"/>
                <a:cs typeface="Calibri"/>
              </a:rPr>
              <a:t>Employee Engagement</a:t>
            </a:r>
            <a:r>
              <a:rPr dirty="0" sz="30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FFFFFF"/>
                </a:solidFill>
                <a:latin typeface="Calibri"/>
                <a:cs typeface="Calibri"/>
              </a:rPr>
              <a:t>Survey  Eurofins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001" y="95250"/>
            <a:ext cx="9136486" cy="45644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19050"/>
            <a:ext cx="10692130" cy="619125"/>
          </a:xfrm>
          <a:custGeom>
            <a:avLst/>
            <a:gdLst/>
            <a:ahLst/>
            <a:cxnLst/>
            <a:rect l="l" t="t" r="r" b="b"/>
            <a:pathLst>
              <a:path w="10692130" h="619125">
                <a:moveTo>
                  <a:pt x="0" y="619125"/>
                </a:moveTo>
                <a:lnTo>
                  <a:pt x="10692003" y="619125"/>
                </a:lnTo>
                <a:lnTo>
                  <a:pt x="10692003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50" y="133350"/>
            <a:ext cx="991806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94482" y="743661"/>
            <a:ext cx="4509135" cy="69977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Eurofins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- Overall</a:t>
            </a:r>
            <a:endParaRPr sz="1800">
              <a:latin typeface="Arial"/>
              <a:cs typeface="Arial"/>
            </a:endParaRPr>
          </a:p>
          <a:p>
            <a:pPr algn="ctr" marR="5080">
              <a:lnSpc>
                <a:spcPct val="100000"/>
              </a:lnSpc>
              <a:spcBef>
                <a:spcPts val="1455"/>
              </a:spcBef>
            </a:pPr>
            <a:r>
              <a:rPr dirty="0" sz="1400" b="1">
                <a:latin typeface="Arial"/>
                <a:cs typeface="Arial"/>
              </a:rPr>
              <a:t>Eurofins Overall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Participation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79139" y="1874863"/>
            <a:ext cx="3139281" cy="31892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62000" y="5405463"/>
          <a:ext cx="9163685" cy="911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91715"/>
                <a:gridCol w="2291715"/>
                <a:gridCol w="2291714"/>
                <a:gridCol w="2286634"/>
              </a:tblGrid>
              <a:tr h="3482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1192" marR="1192" marB="1192" marT="119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Target Sample</a:t>
                      </a:r>
                      <a:r>
                        <a:rPr dirty="0" sz="1050" spc="-1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10596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Survey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10596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Response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Rate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105967">
                    <a:solidFill>
                      <a:srgbClr val="4F81BC"/>
                    </a:solidFill>
                  </a:tcPr>
                </a:tc>
              </a:tr>
              <a:tr h="563200">
                <a:tc>
                  <a:txBody>
                    <a:bodyPr/>
                    <a:lstStyle/>
                    <a:p>
                      <a:pPr algn="ctr" marL="905510" marR="933450">
                        <a:lnSpc>
                          <a:spcPct val="134300"/>
                        </a:lnSpc>
                        <a:spcBef>
                          <a:spcPts val="434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Eurofins  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564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690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690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algn="ctr" marR="2222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87.00%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2" marR="1192" marB="1192" marT="6907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5717" y="743661"/>
            <a:ext cx="35255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Eurofins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4751" y="1356614"/>
            <a:ext cx="47624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53966" y="4595114"/>
          <a:ext cx="1803400" cy="883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3020"/>
                <a:gridCol w="495934"/>
              </a:tblGrid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21-30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51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31-40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51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41-50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6510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895331" y="5890400"/>
            <a:ext cx="29025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</a:t>
            </a:r>
            <a:r>
              <a:rPr dirty="0" sz="1200" spc="-5">
                <a:latin typeface="Calibri"/>
                <a:cs typeface="Calibri"/>
              </a:rPr>
              <a:t>for different </a:t>
            </a:r>
            <a:r>
              <a:rPr dirty="0" sz="1200">
                <a:latin typeface="Calibri"/>
                <a:cs typeface="Calibri"/>
              </a:rPr>
              <a:t>Age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Groups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5717" y="743661"/>
            <a:ext cx="35255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Eurofins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64751" y="1356614"/>
            <a:ext cx="47624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53966" y="4595114"/>
          <a:ext cx="1803400" cy="5822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4869"/>
                <a:gridCol w="932815"/>
              </a:tblGrid>
              <a:tr h="300647">
                <a:tc>
                  <a:txBody>
                    <a:bodyPr/>
                    <a:lstStyle/>
                    <a:p>
                      <a:pPr marL="3924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marL="36576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13745" y="5589752"/>
            <a:ext cx="20662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</a:t>
            </a:r>
            <a:r>
              <a:rPr dirty="0" sz="1200" spc="-5">
                <a:latin typeface="Calibri"/>
                <a:cs typeface="Calibri"/>
              </a:rPr>
              <a:t>for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Gender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5717" y="743661"/>
            <a:ext cx="35255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Eurofins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57081" y="1380426"/>
            <a:ext cx="5617844" cy="2805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42881" y="4576064"/>
          <a:ext cx="3625850" cy="1784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94660"/>
                <a:gridCol w="625475"/>
              </a:tblGrid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Finance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Food Lab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Bangalore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Food Lab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Delhi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Inspection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Services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Team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Sales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839781" y="6754241"/>
            <a:ext cx="301371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</a:t>
            </a:r>
            <a:r>
              <a:rPr dirty="0" sz="1200" spc="-5">
                <a:latin typeface="Calibri"/>
                <a:cs typeface="Calibri"/>
              </a:rPr>
              <a:t>for different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Unit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5717" y="743661"/>
            <a:ext cx="35255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Eurofins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0575" y="1118489"/>
            <a:ext cx="9168003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809625" y="5112144"/>
          <a:ext cx="1772920" cy="1484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1135"/>
                <a:gridCol w="307340"/>
              </a:tblGrid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Chemical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Finance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HPLC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Inorganic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Inspections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639415" y="5112144"/>
          <a:ext cx="1772920" cy="1484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3520"/>
                <a:gridCol w="274319"/>
              </a:tblGrid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Lab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82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Microbiology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82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Mnt and</a:t>
                      </a:r>
                      <a:r>
                        <a:rPr dirty="0" sz="105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QA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82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Proximate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82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Registration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882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4469206" y="5004689"/>
          <a:ext cx="1772920" cy="169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0820"/>
                <a:gridCol w="287019"/>
              </a:tblGrid>
              <a:tr h="300647"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Reporting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079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Residue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143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Sales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Sales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Support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491756">
                <a:tc>
                  <a:txBody>
                    <a:bodyPr/>
                    <a:lstStyle/>
                    <a:p>
                      <a:pPr marL="521334" marR="191135" indent="-342900">
                        <a:lnSpc>
                          <a:spcPct val="134300"/>
                        </a:lnSpc>
                        <a:spcBef>
                          <a:spcPts val="13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Senior</a:t>
                      </a:r>
                      <a:r>
                        <a:rPr dirty="0" sz="105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Management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Finance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44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6298996" y="5004689"/>
          <a:ext cx="1772920" cy="1699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5120"/>
                <a:gridCol w="172719"/>
              </a:tblGrid>
              <a:tr h="300647"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Senior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dirty="0" sz="105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HR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515569">
                <a:tc>
                  <a:txBody>
                    <a:bodyPr/>
                    <a:lstStyle/>
                    <a:p>
                      <a:pPr marL="490855" marR="133350" indent="-360680">
                        <a:lnSpc>
                          <a:spcPct val="134300"/>
                        </a:lnSpc>
                        <a:spcBef>
                          <a:spcPts val="13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Senior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Lab  Operations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3746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Senior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Management</a:t>
                      </a:r>
                      <a:r>
                        <a:rPr dirty="0" sz="105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Sales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Senior</a:t>
                      </a:r>
                      <a:r>
                        <a:rPr dirty="0" sz="105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ManagementNBLLC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Stores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Purhcase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46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8128787" y="5718200"/>
            <a:ext cx="1298575" cy="0"/>
          </a:xfrm>
          <a:custGeom>
            <a:avLst/>
            <a:gdLst/>
            <a:ahLst/>
            <a:cxnLst/>
            <a:rect l="l" t="t" r="r" b="b"/>
            <a:pathLst>
              <a:path w="1298575" h="0">
                <a:moveTo>
                  <a:pt x="0" y="0"/>
                </a:moveTo>
                <a:lnTo>
                  <a:pt x="1298346" y="0"/>
                </a:lnTo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133550" y="5713438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597"/>
                </a:lnTo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138312" y="5722963"/>
            <a:ext cx="1308100" cy="272415"/>
          </a:xfrm>
          <a:prstGeom prst="rect">
            <a:avLst/>
          </a:prstGeom>
          <a:solidFill>
            <a:srgbClr val="E8EBF4"/>
          </a:solidFill>
        </p:spPr>
        <p:txBody>
          <a:bodyPr wrap="square" lIns="0" tIns="66675" rIns="0" bIns="0" rtlCol="0" vert="horz">
            <a:spAutoFit/>
          </a:bodyPr>
          <a:lstStyle/>
          <a:p>
            <a:pPr algn="ctr" marR="10795">
              <a:lnSpc>
                <a:spcPct val="100000"/>
              </a:lnSpc>
              <a:spcBef>
                <a:spcPts val="525"/>
              </a:spcBef>
            </a:pPr>
            <a:r>
              <a:rPr dirty="0" sz="1050">
                <a:latin typeface="Calibri"/>
                <a:cs typeface="Calibri"/>
              </a:rPr>
              <a:t>Water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446183" y="5718200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 h="0">
                <a:moveTo>
                  <a:pt x="0" y="0"/>
                </a:moveTo>
                <a:lnTo>
                  <a:pt x="455244" y="0"/>
                </a:lnTo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450946" y="5713438"/>
            <a:ext cx="0" cy="281940"/>
          </a:xfrm>
          <a:custGeom>
            <a:avLst/>
            <a:gdLst/>
            <a:ahLst/>
            <a:cxnLst/>
            <a:rect l="l" t="t" r="r" b="b"/>
            <a:pathLst>
              <a:path w="0" h="281939">
                <a:moveTo>
                  <a:pt x="0" y="0"/>
                </a:moveTo>
                <a:lnTo>
                  <a:pt x="0" y="281597"/>
                </a:lnTo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9455708" y="5722963"/>
            <a:ext cx="445770" cy="272415"/>
          </a:xfrm>
          <a:prstGeom prst="rect">
            <a:avLst/>
          </a:prstGeom>
          <a:solidFill>
            <a:srgbClr val="E8EBF4"/>
          </a:solidFill>
        </p:spPr>
        <p:txBody>
          <a:bodyPr wrap="square" lIns="0" tIns="6667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25"/>
              </a:spcBef>
            </a:pPr>
            <a:r>
              <a:rPr dirty="0" sz="1050">
                <a:latin typeface="Calibri"/>
                <a:cs typeface="Calibri"/>
              </a:rPr>
              <a:t>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81742" y="6859016"/>
            <a:ext cx="27292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</a:t>
            </a:r>
            <a:r>
              <a:rPr dirty="0" sz="1200" spc="-5">
                <a:latin typeface="Calibri"/>
                <a:cs typeface="Calibri"/>
              </a:rPr>
              <a:t>for different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Divisions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5717" y="743661"/>
            <a:ext cx="35255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Eurofins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42881" y="4576064"/>
          <a:ext cx="3625850" cy="8832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3815"/>
                <a:gridCol w="1036955"/>
              </a:tblGrid>
              <a:tr h="300647">
                <a:tc>
                  <a:txBody>
                    <a:bodyPr/>
                    <a:lstStyle/>
                    <a:p>
                      <a:pPr marL="10344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0-3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marL="10344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3-6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marL="103441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6-9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44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030738" y="5852300"/>
            <a:ext cx="26320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according to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Tenure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5717" y="743661"/>
            <a:ext cx="35255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Eurofins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57081" y="1380426"/>
            <a:ext cx="5617844" cy="27527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42881" y="4576064"/>
          <a:ext cx="3625850" cy="14846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10790"/>
                <a:gridCol w="1109980"/>
              </a:tblGrid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305515" y="6453594"/>
            <a:ext cx="2082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Grade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5717" y="743661"/>
            <a:ext cx="352552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Participation of</a:t>
            </a:r>
            <a:r>
              <a:rPr dirty="0" sz="1800" spc="-3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Eurofins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2857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53966" y="4595114"/>
          <a:ext cx="1803400" cy="118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2830"/>
                <a:gridCol w="745490"/>
              </a:tblGrid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East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North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30064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South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lnB w="9525">
                      <a:solidFill>
                        <a:srgbClr val="DDDDDD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</a:tr>
              <a:tr h="276834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West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R w="9525">
                      <a:solidFill>
                        <a:srgbClr val="DDDDDD"/>
                      </a:solidFill>
                      <a:prstDash val="solid"/>
                    </a:lnR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71755">
                    <a:lnL w="9525">
                      <a:solidFill>
                        <a:srgbClr val="DDDDDD"/>
                      </a:solidFill>
                      <a:prstDash val="solid"/>
                    </a:lnL>
                    <a:lnT w="9525">
                      <a:solidFill>
                        <a:srgbClr val="DDDDDD"/>
                      </a:solidFill>
                      <a:prstDash val="solid"/>
                    </a:lnT>
                    <a:solidFill>
                      <a:srgbClr val="E8EBF4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4281817" y="6191047"/>
            <a:ext cx="213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Fig: </a:t>
            </a:r>
            <a:r>
              <a:rPr dirty="0" sz="1200">
                <a:latin typeface="Calibri"/>
                <a:cs typeface="Calibri"/>
              </a:rPr>
              <a:t>Participation rate Region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wise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0" y="2737332"/>
            <a:ext cx="9168130" cy="1419225"/>
          </a:xfrm>
          <a:prstGeom prst="rect">
            <a:avLst/>
          </a:prstGeom>
          <a:solidFill>
            <a:srgbClr val="CDD7E4"/>
          </a:solidFill>
        </p:spPr>
        <p:txBody>
          <a:bodyPr wrap="square" lIns="0" tIns="205104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614"/>
              </a:spcBef>
            </a:pPr>
            <a:r>
              <a:rPr dirty="0" sz="3000">
                <a:solidFill>
                  <a:srgbClr val="2F5D95"/>
                </a:solidFill>
                <a:latin typeface="Calibri"/>
                <a:cs typeface="Calibri"/>
              </a:rPr>
              <a:t>Analysis</a:t>
            </a:r>
            <a:r>
              <a:rPr dirty="0" sz="3000" spc="-5">
                <a:solidFill>
                  <a:srgbClr val="2F5D95"/>
                </a:solidFill>
                <a:latin typeface="Calibri"/>
                <a:cs typeface="Calibri"/>
              </a:rPr>
              <a:t> of</a:t>
            </a:r>
            <a:endParaRPr sz="3000">
              <a:latin typeface="Calibri"/>
              <a:cs typeface="Calibri"/>
            </a:endParaRPr>
          </a:p>
          <a:p>
            <a:pPr algn="ctr" marL="7620">
              <a:lnSpc>
                <a:spcPct val="100000"/>
              </a:lnSpc>
              <a:spcBef>
                <a:spcPts val="1235"/>
              </a:spcBef>
            </a:pPr>
            <a:r>
              <a:rPr dirty="0" sz="3000">
                <a:solidFill>
                  <a:srgbClr val="2F5D95"/>
                </a:solidFill>
                <a:latin typeface="Calibri"/>
                <a:cs typeface="Calibri"/>
              </a:rPr>
              <a:t>Pride-Advocacy-Loyalty-Overall</a:t>
            </a:r>
            <a:r>
              <a:rPr dirty="0" sz="3000" spc="-1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spc="-5">
                <a:solidFill>
                  <a:srgbClr val="2F5D95"/>
                </a:solidFill>
                <a:latin typeface="Calibri"/>
                <a:cs typeface="Calibri"/>
              </a:rPr>
              <a:t>Satisfaction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2251" y="786523"/>
            <a:ext cx="1392555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Key</a:t>
            </a:r>
            <a:r>
              <a:rPr dirty="0" spc="-50"/>
              <a:t> </a:t>
            </a:r>
            <a:r>
              <a:rPr dirty="0"/>
              <a:t>Insights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8828" y="1765871"/>
            <a:ext cx="457834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Pride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73571" y="1790065"/>
            <a:ext cx="630555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Loyalty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06537" y="2576627"/>
            <a:ext cx="3090545" cy="3086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98425" marR="5080" indent="-85725">
              <a:lnSpc>
                <a:spcPts val="1050"/>
              </a:lnSpc>
              <a:spcBef>
                <a:spcPts val="240"/>
              </a:spcBef>
            </a:pPr>
            <a:r>
              <a:rPr dirty="0" sz="950" spc="10">
                <a:latin typeface="Calibri"/>
                <a:cs typeface="Calibri"/>
              </a:rPr>
              <a:t>• </a:t>
            </a:r>
            <a:r>
              <a:rPr dirty="0" sz="950" spc="15">
                <a:latin typeface="Calibri"/>
                <a:cs typeface="Calibri"/>
              </a:rPr>
              <a:t>90% </a:t>
            </a:r>
            <a:r>
              <a:rPr dirty="0" sz="950" spc="10">
                <a:latin typeface="Calibri"/>
                <a:cs typeface="Calibri"/>
              </a:rPr>
              <a:t>of employees are proud of working with the Company  </a:t>
            </a:r>
            <a:r>
              <a:rPr dirty="0" sz="950" spc="15">
                <a:latin typeface="Calibri"/>
                <a:cs typeface="Calibri"/>
              </a:rPr>
              <a:t>Name </a:t>
            </a:r>
            <a:r>
              <a:rPr dirty="0" sz="950" spc="5" b="1">
                <a:latin typeface="Arial"/>
                <a:cs typeface="Arial"/>
              </a:rPr>
              <a:t>. </a:t>
            </a:r>
            <a:r>
              <a:rPr dirty="0" sz="950" spc="5">
                <a:latin typeface="Calibri"/>
                <a:cs typeface="Calibri"/>
              </a:rPr>
              <a:t>This</a:t>
            </a:r>
            <a:r>
              <a:rPr dirty="0" sz="950" spc="-2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isorganization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29286" y="2632151"/>
            <a:ext cx="3107690" cy="3086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98425" marR="5080" indent="-85725">
              <a:lnSpc>
                <a:spcPts val="1050"/>
              </a:lnSpc>
              <a:spcBef>
                <a:spcPts val="240"/>
              </a:spcBef>
            </a:pPr>
            <a:r>
              <a:rPr dirty="0" sz="950" spc="10">
                <a:latin typeface="Calibri"/>
                <a:cs typeface="Calibri"/>
              </a:rPr>
              <a:t>• The </a:t>
            </a:r>
            <a:r>
              <a:rPr dirty="0" sz="950" spc="5">
                <a:latin typeface="Calibri"/>
                <a:cs typeface="Calibri"/>
              </a:rPr>
              <a:t>sense </a:t>
            </a:r>
            <a:r>
              <a:rPr dirty="0" sz="950" spc="10">
                <a:latin typeface="Calibri"/>
                <a:cs typeface="Calibri"/>
              </a:rPr>
              <a:t>of continuing </a:t>
            </a:r>
            <a:r>
              <a:rPr dirty="0" sz="950" spc="5">
                <a:latin typeface="Calibri"/>
                <a:cs typeface="Calibri"/>
              </a:rPr>
              <a:t>in </a:t>
            </a:r>
            <a:r>
              <a:rPr dirty="0" sz="950" spc="10">
                <a:latin typeface="Calibri"/>
                <a:cs typeface="Calibri"/>
              </a:rPr>
              <a:t>the </a:t>
            </a:r>
            <a:r>
              <a:rPr dirty="0" sz="950" spc="5">
                <a:latin typeface="Calibri"/>
                <a:cs typeface="Calibri"/>
              </a:rPr>
              <a:t>organization for next </a:t>
            </a:r>
            <a:r>
              <a:rPr dirty="0" sz="950" spc="15">
                <a:latin typeface="Calibri"/>
                <a:cs typeface="Calibri"/>
              </a:rPr>
              <a:t>2 </a:t>
            </a:r>
            <a:r>
              <a:rPr dirty="0" sz="950" spc="10">
                <a:latin typeface="Calibri"/>
                <a:cs typeface="Calibri"/>
              </a:rPr>
              <a:t>years  </a:t>
            </a:r>
            <a:r>
              <a:rPr dirty="0" sz="950" spc="5">
                <a:latin typeface="Calibri"/>
                <a:cs typeface="Calibri"/>
              </a:rPr>
              <a:t>is highest</a:t>
            </a:r>
            <a:r>
              <a:rPr dirty="0" sz="95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in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48828" y="3609911"/>
            <a:ext cx="84201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FFFFFF"/>
                </a:solidFill>
                <a:latin typeface="Arial"/>
                <a:cs typeface="Arial"/>
              </a:rPr>
              <a:t>Advocacy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3571" y="3693350"/>
            <a:ext cx="1004569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b="1">
                <a:solidFill>
                  <a:srgbClr val="FFFFFF"/>
                </a:solidFill>
                <a:latin typeface="Arial"/>
                <a:cs typeface="Arial"/>
              </a:rPr>
              <a:t>Satisfaction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29286" y="4499623"/>
            <a:ext cx="303530" cy="1752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50" spc="10">
                <a:latin typeface="Calibri"/>
                <a:cs typeface="Calibri"/>
              </a:rPr>
              <a:t>•</a:t>
            </a:r>
            <a:r>
              <a:rPr dirty="0" sz="950" spc="-60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The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06537" y="4420756"/>
            <a:ext cx="3053715" cy="30861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98425" marR="5080" indent="-85725">
              <a:lnSpc>
                <a:spcPts val="1050"/>
              </a:lnSpc>
              <a:spcBef>
                <a:spcPts val="240"/>
              </a:spcBef>
            </a:pPr>
            <a:r>
              <a:rPr dirty="0" sz="950" spc="10">
                <a:latin typeface="Calibri"/>
                <a:cs typeface="Calibri"/>
              </a:rPr>
              <a:t>• The </a:t>
            </a:r>
            <a:r>
              <a:rPr dirty="0" sz="950" spc="5">
                <a:latin typeface="Calibri"/>
                <a:cs typeface="Calibri"/>
              </a:rPr>
              <a:t>sense </a:t>
            </a:r>
            <a:r>
              <a:rPr dirty="0" sz="950" spc="10">
                <a:latin typeface="Calibri"/>
                <a:cs typeface="Calibri"/>
              </a:rPr>
              <a:t>of </a:t>
            </a:r>
            <a:r>
              <a:rPr dirty="0" sz="950" spc="15">
                <a:latin typeface="Calibri"/>
                <a:cs typeface="Calibri"/>
              </a:rPr>
              <a:t>recommending </a:t>
            </a:r>
            <a:r>
              <a:rPr dirty="0" sz="950" spc="10">
                <a:latin typeface="Calibri"/>
                <a:cs typeface="Calibri"/>
              </a:rPr>
              <a:t>the </a:t>
            </a:r>
            <a:r>
              <a:rPr dirty="0" sz="950" spc="5">
                <a:latin typeface="Calibri"/>
                <a:cs typeface="Calibri"/>
              </a:rPr>
              <a:t>organization </a:t>
            </a:r>
            <a:r>
              <a:rPr dirty="0" sz="950" spc="10">
                <a:latin typeface="Calibri"/>
                <a:cs typeface="Calibri"/>
              </a:rPr>
              <a:t>as a </a:t>
            </a:r>
            <a:r>
              <a:rPr dirty="0" sz="950" spc="5">
                <a:latin typeface="Calibri"/>
                <a:cs typeface="Calibri"/>
              </a:rPr>
              <a:t>place of  </a:t>
            </a:r>
            <a:r>
              <a:rPr dirty="0" sz="950" spc="10">
                <a:latin typeface="Calibri"/>
                <a:cs typeface="Calibri"/>
              </a:rPr>
              <a:t>work, </a:t>
            </a:r>
            <a:r>
              <a:rPr dirty="0" sz="950" spc="5">
                <a:latin typeface="Calibri"/>
                <a:cs typeface="Calibri"/>
              </a:rPr>
              <a:t>is</a:t>
            </a:r>
            <a:r>
              <a:rPr dirty="0" sz="950" spc="-5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highest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1496" y="1875183"/>
            <a:ext cx="305545" cy="3525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911915" y="1193140"/>
            <a:ext cx="868680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Agenda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62747" y="1866455"/>
            <a:ext cx="2684145" cy="315341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7305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latin typeface="Arial"/>
                <a:cs typeface="Arial"/>
              </a:rPr>
              <a:t>Context and Survey</a:t>
            </a:r>
            <a:r>
              <a:rPr dirty="0" sz="1350" spc="-6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Objectives</a:t>
            </a:r>
            <a:endParaRPr sz="1350">
              <a:latin typeface="Arial"/>
              <a:cs typeface="Arial"/>
            </a:endParaRPr>
          </a:p>
          <a:p>
            <a:pPr marL="42545" marR="1433195" indent="-24765">
              <a:lnSpc>
                <a:spcPts val="3220"/>
              </a:lnSpc>
              <a:spcBef>
                <a:spcPts val="5"/>
              </a:spcBef>
            </a:pPr>
            <a:r>
              <a:rPr dirty="0" sz="1350" spc="5" b="1">
                <a:latin typeface="Arial"/>
                <a:cs typeface="Arial"/>
              </a:rPr>
              <a:t>Our Approach  Survey</a:t>
            </a:r>
            <a:r>
              <a:rPr dirty="0" sz="1350" spc="-90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Design</a:t>
            </a:r>
            <a:endParaRPr sz="1350">
              <a:latin typeface="Arial"/>
              <a:cs typeface="Arial"/>
            </a:endParaRPr>
          </a:p>
          <a:p>
            <a:pPr marL="42545" marR="955040" indent="7620">
              <a:lnSpc>
                <a:spcPts val="3180"/>
              </a:lnSpc>
              <a:spcBef>
                <a:spcPts val="215"/>
              </a:spcBef>
            </a:pPr>
            <a:r>
              <a:rPr dirty="0" sz="1350" spc="5" b="1">
                <a:latin typeface="Arial"/>
                <a:cs typeface="Arial"/>
              </a:rPr>
              <a:t>Survey</a:t>
            </a:r>
            <a:r>
              <a:rPr dirty="0" sz="1350" spc="-35" b="1">
                <a:latin typeface="Arial"/>
                <a:cs typeface="Arial"/>
              </a:rPr>
              <a:t> </a:t>
            </a:r>
            <a:r>
              <a:rPr dirty="0" sz="1350" b="1">
                <a:latin typeface="Arial"/>
                <a:cs typeface="Arial"/>
              </a:rPr>
              <a:t>Participation  </a:t>
            </a:r>
            <a:r>
              <a:rPr dirty="0" sz="1350" spc="5" b="1">
                <a:latin typeface="Arial"/>
                <a:cs typeface="Arial"/>
              </a:rPr>
              <a:t>Key</a:t>
            </a:r>
            <a:r>
              <a:rPr dirty="0" sz="1350" spc="-10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Findings</a:t>
            </a:r>
            <a:endParaRPr sz="13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</a:pPr>
            <a:r>
              <a:rPr dirty="0" sz="1350" spc="5" b="1">
                <a:latin typeface="Arial"/>
                <a:cs typeface="Arial"/>
              </a:rPr>
              <a:t>Survey</a:t>
            </a:r>
            <a:r>
              <a:rPr dirty="0" sz="1350" spc="-5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Analysis</a:t>
            </a:r>
            <a:endParaRPr sz="1350">
              <a:latin typeface="Arial"/>
              <a:cs typeface="Arial"/>
            </a:endParaRPr>
          </a:p>
          <a:p>
            <a:pPr marL="27305" marR="5080" indent="-15240">
              <a:lnSpc>
                <a:spcPct val="183200"/>
              </a:lnSpc>
              <a:spcBef>
                <a:spcPts val="680"/>
              </a:spcBef>
            </a:pPr>
            <a:r>
              <a:rPr dirty="0" sz="1350" spc="5" b="1">
                <a:latin typeface="Arial"/>
                <a:cs typeface="Arial"/>
              </a:rPr>
              <a:t>Recommendations &amp; Next</a:t>
            </a:r>
            <a:r>
              <a:rPr dirty="0" sz="1350" spc="-90" b="1">
                <a:latin typeface="Arial"/>
                <a:cs typeface="Arial"/>
              </a:rPr>
              <a:t> </a:t>
            </a:r>
            <a:r>
              <a:rPr dirty="0" sz="1350" spc="5" b="1">
                <a:latin typeface="Arial"/>
                <a:cs typeface="Arial"/>
              </a:rPr>
              <a:t>Steps  Appendix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68675" y="743661"/>
            <a:ext cx="396049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 Business</a:t>
            </a:r>
            <a:r>
              <a:rPr dirty="0" sz="1800" spc="-45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Unit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0575" y="1356614"/>
            <a:ext cx="9168003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6447726"/>
          <a:ext cx="9163685" cy="34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355"/>
                <a:gridCol w="1283334"/>
                <a:gridCol w="1283335"/>
                <a:gridCol w="1283335"/>
                <a:gridCol w="1283335"/>
                <a:gridCol w="914400"/>
                <a:gridCol w="909320"/>
              </a:tblGrid>
              <a:tr h="34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2303" y="743661"/>
            <a:ext cx="30918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Grade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90575" y="1356614"/>
            <a:ext cx="9168003" cy="4762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6447726"/>
          <a:ext cx="9163685" cy="34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71115"/>
                <a:gridCol w="1490344"/>
                <a:gridCol w="1490345"/>
                <a:gridCol w="1061720"/>
                <a:gridCol w="1490345"/>
                <a:gridCol w="1057275"/>
              </a:tblGrid>
              <a:tr h="34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1338" y="743661"/>
            <a:ext cx="31940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Tenure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495226"/>
          <a:ext cx="9106535" cy="34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5365"/>
                <a:gridCol w="1459864"/>
                <a:gridCol w="2048510"/>
                <a:gridCol w="2044065"/>
              </a:tblGrid>
              <a:tr h="34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7188" y="743661"/>
            <a:ext cx="286194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0575" y="5495226"/>
          <a:ext cx="9106535" cy="3435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6925"/>
                <a:gridCol w="1924050"/>
                <a:gridCol w="1924050"/>
                <a:gridCol w="1918970"/>
              </a:tblGrid>
              <a:tr h="343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297" marR="297" marB="297" marT="105072">
                    <a:solidFill>
                      <a:srgbClr val="DFF1F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7188" y="743661"/>
            <a:ext cx="286194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8501" y="1356614"/>
            <a:ext cx="5714999" cy="381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0575" y="5495226"/>
            <a:ext cx="4234815" cy="343535"/>
          </a:xfrm>
          <a:custGeom>
            <a:avLst/>
            <a:gdLst/>
            <a:ahLst/>
            <a:cxnLst/>
            <a:rect l="l" t="t" r="r" b="b"/>
            <a:pathLst>
              <a:path w="4234815" h="343535">
                <a:moveTo>
                  <a:pt x="0" y="343509"/>
                </a:moveTo>
                <a:lnTo>
                  <a:pt x="4234700" y="343509"/>
                </a:lnTo>
                <a:lnTo>
                  <a:pt x="4234700" y="0"/>
                </a:lnTo>
                <a:lnTo>
                  <a:pt x="0" y="0"/>
                </a:lnTo>
                <a:lnTo>
                  <a:pt x="0" y="34350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2780449" y="5587784"/>
            <a:ext cx="2679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solidFill>
                  <a:srgbClr val="FFFFFF"/>
                </a:solidFill>
                <a:latin typeface="Calibri"/>
                <a:cs typeface="Calibri"/>
              </a:rPr>
              <a:t>Base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34800" y="5495226"/>
            <a:ext cx="2426335" cy="343535"/>
          </a:xfrm>
          <a:custGeom>
            <a:avLst/>
            <a:gdLst/>
            <a:ahLst/>
            <a:cxnLst/>
            <a:rect l="l" t="t" r="r" b="b"/>
            <a:pathLst>
              <a:path w="2426334" h="343535">
                <a:moveTo>
                  <a:pt x="0" y="343509"/>
                </a:moveTo>
                <a:lnTo>
                  <a:pt x="2426169" y="343509"/>
                </a:lnTo>
                <a:lnTo>
                  <a:pt x="2426169" y="0"/>
                </a:lnTo>
                <a:lnTo>
                  <a:pt x="0" y="0"/>
                </a:lnTo>
                <a:lnTo>
                  <a:pt x="0" y="343509"/>
                </a:lnTo>
                <a:close/>
              </a:path>
            </a:pathLst>
          </a:custGeom>
          <a:solidFill>
            <a:srgbClr val="DFF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77902" y="5587784"/>
            <a:ext cx="14795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99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470495" y="5495226"/>
            <a:ext cx="2426335" cy="343535"/>
          </a:xfrm>
          <a:custGeom>
            <a:avLst/>
            <a:gdLst/>
            <a:ahLst/>
            <a:cxnLst/>
            <a:rect l="l" t="t" r="r" b="b"/>
            <a:pathLst>
              <a:path w="2426334" h="343535">
                <a:moveTo>
                  <a:pt x="0" y="343509"/>
                </a:moveTo>
                <a:lnTo>
                  <a:pt x="2426169" y="343509"/>
                </a:lnTo>
                <a:lnTo>
                  <a:pt x="2426169" y="0"/>
                </a:lnTo>
                <a:lnTo>
                  <a:pt x="0" y="0"/>
                </a:lnTo>
                <a:lnTo>
                  <a:pt x="0" y="343509"/>
                </a:lnTo>
                <a:close/>
              </a:path>
            </a:pathLst>
          </a:custGeom>
          <a:solidFill>
            <a:srgbClr val="DFF1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13597" y="5587784"/>
            <a:ext cx="14795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25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68814" y="743661"/>
            <a:ext cx="33591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Top 5 and Bottom 5</a:t>
            </a:r>
            <a:r>
              <a:rPr dirty="0" sz="1800" spc="-10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Questions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809625" y="1375664"/>
          <a:ext cx="9072880" cy="4634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27120"/>
                <a:gridCol w="2272665"/>
                <a:gridCol w="1363344"/>
                <a:gridCol w="908684"/>
                <a:gridCol w="899159"/>
              </a:tblGrid>
              <a:tr h="586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Question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Dimension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436880" indent="71755">
                        <a:lnSpc>
                          <a:spcPct val="101800"/>
                        </a:lnSpc>
                        <a:spcBef>
                          <a:spcPts val="750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Avg.  Rating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25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(Rating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4/5)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0815" marR="196215">
                        <a:lnSpc>
                          <a:spcPct val="101800"/>
                        </a:lnSpc>
                        <a:spcBef>
                          <a:spcPts val="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(Rating  1/2/3)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9BBA57"/>
                    </a:solidFill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 feel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proud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be a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part of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Eurofins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Pride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4.25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95%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At Eurofins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people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are treated fairly regardless of their race or</a:t>
                      </a:r>
                      <a:r>
                        <a:rPr dirty="0" sz="900" spc="9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caste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Diversity &amp;</a:t>
                      </a:r>
                      <a:r>
                        <a:rPr dirty="0" sz="12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Inclusion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4.13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90%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10%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</a:tr>
              <a:tr h="414794">
                <a:tc>
                  <a:txBody>
                    <a:bodyPr/>
                    <a:lstStyle/>
                    <a:p>
                      <a:pPr marL="9525" marR="429895">
                        <a:lnSpc>
                          <a:spcPct val="102600"/>
                        </a:lnSpc>
                        <a:spcBef>
                          <a:spcPts val="48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Integrity of data that I generate is critical for the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success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of the 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organization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Leadership of Business</a:t>
                      </a:r>
                      <a:r>
                        <a:rPr dirty="0" sz="12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Ethics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4.19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92%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Eurofins is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committed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 providing high-quality service to its</a:t>
                      </a:r>
                      <a:r>
                        <a:rPr dirty="0" sz="900" spc="8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customers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Quality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Focus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4.24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95%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FE7CF"/>
                    </a:solidFill>
                  </a:tcPr>
                </a:tc>
              </a:tr>
              <a:tr h="30990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My team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helps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me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operate at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my</a:t>
                      </a:r>
                      <a:r>
                        <a:rPr dirty="0" sz="900" spc="-2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best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Team</a:t>
                      </a:r>
                      <a:r>
                        <a:rPr dirty="0" sz="12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Work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4.24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94%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6%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FE7CF"/>
                    </a:solidFill>
                  </a:tcPr>
                </a:tc>
              </a:tr>
              <a:tr h="95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5868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Question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Dimension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90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  <a:tc>
                  <a:txBody>
                    <a:bodyPr/>
                    <a:lstStyle/>
                    <a:p>
                      <a:pPr marL="444500" marR="436880" indent="71755">
                        <a:lnSpc>
                          <a:spcPct val="101699"/>
                        </a:lnSpc>
                        <a:spcBef>
                          <a:spcPts val="75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Avg.  Rating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(Rating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4/5)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70815" marR="196215">
                        <a:lnSpc>
                          <a:spcPct val="101800"/>
                        </a:lnSpc>
                        <a:spcBef>
                          <a:spcPts val="2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(Rating  1/2/3)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 marL="95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9ACC5"/>
                    </a:solidFill>
                  </a:tcPr>
                </a:tc>
              </a:tr>
              <a:tr h="414794">
                <a:tc>
                  <a:txBody>
                    <a:bodyPr/>
                    <a:lstStyle/>
                    <a:p>
                      <a:pPr marL="9525" marR="89535">
                        <a:lnSpc>
                          <a:spcPct val="102600"/>
                        </a:lnSpc>
                        <a:spcBef>
                          <a:spcPts val="48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 believe that the leadership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communicates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effectively with the rest of 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900" spc="-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organization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6096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Communication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3.70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70%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At Eurofins, promotions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go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to those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who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best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deserve them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Growth &amp;</a:t>
                      </a:r>
                      <a:r>
                        <a:rPr dirty="0" sz="12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Development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3.66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69%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31%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In the past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1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year, there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has been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positive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changes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10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Eurofins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Leadership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48%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52%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</a:tr>
              <a:tr h="319430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i="1">
                          <a:latin typeface="Arial"/>
                          <a:cs typeface="Arial"/>
                        </a:rPr>
                        <a:t>I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am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satisfied with the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speed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of decision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making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Eurofins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Leadership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3.44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60%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40%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EE1E9"/>
                    </a:solidFill>
                  </a:tcPr>
                </a:tc>
              </a:tr>
              <a:tr h="309905">
                <a:tc>
                  <a:txBody>
                    <a:bodyPr/>
                    <a:lstStyle/>
                    <a:p>
                      <a:pPr marL="952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900" spc="5" i="1">
                          <a:latin typeface="Arial"/>
                          <a:cs typeface="Arial"/>
                        </a:rPr>
                        <a:t>High performance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is adequately </a:t>
                      </a:r>
                      <a:r>
                        <a:rPr dirty="0" sz="900" spc="5" i="1">
                          <a:latin typeface="Arial"/>
                          <a:cs typeface="Arial"/>
                        </a:rPr>
                        <a:t>rewarded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at</a:t>
                      </a:r>
                      <a:r>
                        <a:rPr dirty="0" sz="900" spc="-15" i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900" i="1">
                          <a:latin typeface="Arial"/>
                          <a:cs typeface="Arial"/>
                        </a:rPr>
                        <a:t>Eurofins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Managing</a:t>
                      </a:r>
                      <a:r>
                        <a:rPr dirty="0" sz="12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latin typeface="Arial"/>
                          <a:cs typeface="Arial"/>
                        </a:rPr>
                        <a:t>Performance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3.56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65%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200" b="1">
                          <a:latin typeface="Arial"/>
                          <a:cs typeface="Arial"/>
                        </a:rPr>
                        <a:t>35%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FFFFFF"/>
                      </a:solidFill>
                      <a:prstDash val="solid"/>
                    </a:lnL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CEE1E9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6270" y="743661"/>
            <a:ext cx="444563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Q1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Q6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59875" cy="40316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5181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3185" marR="59690" indent="-4508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Eurofins  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feel proud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part of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Pride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34.68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4.25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Q2) I will recommend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as a great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place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Advocacy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61.29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81.45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2565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Two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years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from now,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see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myself continuing to</a:t>
                      </a:r>
                      <a:r>
                        <a:rPr dirty="0" sz="105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Loyalty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23.39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78.23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21.77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Q4) I am extremely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satisfied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as a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place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54000" marR="245745" indent="12065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Overall  Satisfaction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9.68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77.42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22.58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3.79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5684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Q5) My manager communicates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organization's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goals</a:t>
                      </a:r>
                      <a:r>
                        <a:rPr dirty="0" sz="105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 me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8.87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22.58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Q6) My manager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listens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my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ideas, opinions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concerns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47.58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28.23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75.81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24.19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2452" y="743661"/>
            <a:ext cx="457327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Q7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Q12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59875" cy="467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5181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3185" marR="59690" indent="-4508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Eurofins  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8732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Q7)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believe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leadership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communicates</a:t>
                      </a:r>
                      <a:r>
                        <a:rPr dirty="0" sz="105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effectively  with the rest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58.87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29.84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3.70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5938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Q8) 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people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are treated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fairly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regardless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their  age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327025" marR="262890" indent="-5588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Diversity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&amp;  Inclusion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88.71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5938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Q9) 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people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are treated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fairly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regardless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their  race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caste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327025" marR="262890" indent="-5588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Diversity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&amp;  Inclusion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63.71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26.61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90.32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914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Q10) 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people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are treated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fairly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regardless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their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sex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327025" marR="262890" indent="-5588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Diversity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&amp;  Inclusion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20.97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86.29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13.71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7465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Q11) If I am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unfairly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treated,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believe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I'll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given a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fair  hearing if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appeal.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327025" marR="262890" indent="-5588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Diversity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&amp;  Inclusion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79.84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06">
                <a:tc>
                  <a:txBody>
                    <a:bodyPr/>
                    <a:lstStyle/>
                    <a:p>
                      <a:pPr marL="53975" marR="57912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Q12) 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Eurofins,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received adequate</a:t>
                      </a:r>
                      <a:r>
                        <a:rPr dirty="0" sz="105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training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necessary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do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job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well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93040" indent="10033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&amp;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79.03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20.97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635" y="743661"/>
            <a:ext cx="470154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Q13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Q18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59875" cy="467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5181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3185" marR="59690" indent="-4508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Eurofins  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Q13) My manager coaches me 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build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skills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93040" indent="10033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&amp;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612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22.58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19.35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2827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Q14) My manager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supports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growth and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 in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current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role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93040" indent="10033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&amp;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612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81.45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492759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Q15)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believe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adequate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opportunities for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growth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93040" indent="10033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&amp;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59.68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3208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Q16) At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Eurofins, promotions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go to those who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best deserve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01930" marR="193040" indent="10033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&amp;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612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19.35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57.26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11.29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68.55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3.66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3083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Q17)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have full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confidence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in our leaders’ decisions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direction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6129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75.81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24.19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06">
                <a:tc>
                  <a:txBody>
                    <a:bodyPr/>
                    <a:lstStyle/>
                    <a:p>
                      <a:pPr marL="53975" marR="17843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Q18) In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past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1 year, there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has been positive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changes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in  Eurofins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r" marR="127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21.77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37.10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47.58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52.42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635" y="743661"/>
            <a:ext cx="470154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Q19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Q24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59875" cy="467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5181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3185" marR="59690" indent="-4508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Eurofins  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2702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Q19) I am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satisfied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speed of decision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making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in  Eurofins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17.74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47.58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39.52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3.44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Q20)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feel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connected with the vision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</a:t>
                      </a:r>
                      <a:r>
                        <a:rPr dirty="0" sz="105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75.81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24.19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8064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Q21)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The organization has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made available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policies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related to  ethics/code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conduct to employees and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provided</a:t>
                      </a:r>
                      <a:r>
                        <a:rPr dirty="0" sz="105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training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1765" indent="406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87.90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12.10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44259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Q22) Integrity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data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I generate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critical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for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success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1765" indent="406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64.52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27.42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4.19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90816">
                <a:tc>
                  <a:txBody>
                    <a:bodyPr/>
                    <a:lstStyle/>
                    <a:p>
                      <a:pPr marL="53975" marR="30543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Q23)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strongly believe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that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encourages  everyone to comply with the ethical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practices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organizational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policies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61290" marR="151765" indent="40640">
                        <a:lnSpc>
                          <a:spcPct val="134300"/>
                        </a:lnSpc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7.26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68.55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20.97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89.52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06">
                <a:tc>
                  <a:txBody>
                    <a:bodyPr/>
                    <a:lstStyle/>
                    <a:p>
                      <a:pPr marL="53975" marR="17208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Q24)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The organization has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mechanism to report any actual 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or possible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ethical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violations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1765" indent="406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73.39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16.13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89.52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1237" y="1327702"/>
            <a:ext cx="8473290" cy="359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4230" y="747941"/>
            <a:ext cx="1891030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Survey</a:t>
            </a:r>
            <a:r>
              <a:rPr dirty="0" spc="-80"/>
              <a:t> </a:t>
            </a:r>
            <a:r>
              <a:rPr dirty="0" spc="5"/>
              <a:t>Objective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89631" y="1682661"/>
            <a:ext cx="6247765" cy="17741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65555">
              <a:lnSpc>
                <a:spcPct val="1499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The Eurofins has </a:t>
            </a:r>
            <a:r>
              <a:rPr dirty="0" sz="1200">
                <a:latin typeface="Calibri"/>
                <a:cs typeface="Calibri"/>
              </a:rPr>
              <a:t>engaged People Business to conduct an employee engagement  </a:t>
            </a:r>
            <a:r>
              <a:rPr dirty="0" sz="1200" spc="-5">
                <a:latin typeface="Calibri"/>
                <a:cs typeface="Calibri"/>
              </a:rPr>
              <a:t>survey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dirty="0" sz="1200" spc="-5">
                <a:latin typeface="Calibri"/>
                <a:cs typeface="Calibri"/>
              </a:rPr>
              <a:t>The </a:t>
            </a:r>
            <a:r>
              <a:rPr dirty="0" sz="1200">
                <a:latin typeface="Calibri"/>
                <a:cs typeface="Calibri"/>
              </a:rPr>
              <a:t>model </a:t>
            </a:r>
            <a:r>
              <a:rPr dirty="0" sz="1200" spc="-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engagement measurement comprises </a:t>
            </a:r>
            <a:r>
              <a:rPr dirty="0" sz="1200" b="1">
                <a:latin typeface="Arial"/>
                <a:cs typeface="Arial"/>
              </a:rPr>
              <a:t>NPS and eNPS with Overall Factors of  Pride-Advocacy-Loyalty-Overall Satisfaction </a:t>
            </a:r>
            <a:r>
              <a:rPr dirty="0" sz="1200">
                <a:latin typeface="Calibri"/>
                <a:cs typeface="Calibri"/>
              </a:rPr>
              <a:t>and 10 </a:t>
            </a:r>
            <a:r>
              <a:rPr dirty="0" sz="1200" spc="-5">
                <a:latin typeface="Calibri"/>
                <a:cs typeface="Calibri"/>
              </a:rPr>
              <a:t>distinct </a:t>
            </a:r>
            <a:r>
              <a:rPr dirty="0" sz="1200">
                <a:latin typeface="Calibri"/>
                <a:cs typeface="Calibri"/>
              </a:rPr>
              <a:t>aspects </a:t>
            </a:r>
            <a:r>
              <a:rPr dirty="0" sz="1200" spc="-5">
                <a:latin typeface="Calibri"/>
                <a:cs typeface="Calibri"/>
              </a:rPr>
              <a:t>of </a:t>
            </a:r>
            <a:r>
              <a:rPr dirty="0" sz="1200" b="1">
                <a:latin typeface="Arial"/>
                <a:cs typeface="Arial"/>
              </a:rPr>
              <a:t>workplace</a:t>
            </a:r>
            <a:r>
              <a:rPr dirty="0" sz="1200" spc="-9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realities  </a:t>
            </a:r>
            <a:r>
              <a:rPr dirty="0" sz="1200" spc="-5">
                <a:latin typeface="Calibri"/>
                <a:cs typeface="Calibri"/>
              </a:rPr>
              <a:t>(Workplace Dimensions) </a:t>
            </a:r>
            <a:r>
              <a:rPr dirty="0" sz="1200">
                <a:latin typeface="Calibri"/>
                <a:cs typeface="Calibri"/>
              </a:rPr>
              <a:t>that </a:t>
            </a:r>
            <a:r>
              <a:rPr dirty="0" sz="1200" spc="-5">
                <a:latin typeface="Calibri"/>
                <a:cs typeface="Calibri"/>
              </a:rPr>
              <a:t>has been </a:t>
            </a:r>
            <a:r>
              <a:rPr dirty="0" sz="1200">
                <a:latin typeface="Calibri"/>
                <a:cs typeface="Calibri"/>
              </a:rPr>
              <a:t>measured through an </a:t>
            </a:r>
            <a:r>
              <a:rPr dirty="0" sz="1200" spc="-5">
                <a:latin typeface="Calibri"/>
                <a:cs typeface="Calibri"/>
              </a:rPr>
              <a:t>online </a:t>
            </a:r>
            <a:r>
              <a:rPr dirty="0" sz="1200">
                <a:latin typeface="Calibri"/>
                <a:cs typeface="Calibri"/>
              </a:rPr>
              <a:t>administered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survey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9631" y="3993426"/>
            <a:ext cx="519239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Based </a:t>
            </a:r>
            <a:r>
              <a:rPr dirty="0" sz="1200" spc="-5">
                <a:latin typeface="Calibri"/>
                <a:cs typeface="Calibri"/>
              </a:rPr>
              <a:t>on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feedback </a:t>
            </a:r>
            <a:r>
              <a:rPr dirty="0" sz="1200">
                <a:latin typeface="Calibri"/>
                <a:cs typeface="Calibri"/>
              </a:rPr>
              <a:t>collected </a:t>
            </a:r>
            <a:r>
              <a:rPr dirty="0" sz="1200" spc="-5">
                <a:latin typeface="Calibri"/>
                <a:cs typeface="Calibri"/>
              </a:rPr>
              <a:t>from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survey, set of </a:t>
            </a:r>
            <a:r>
              <a:rPr dirty="0" sz="1200">
                <a:latin typeface="Calibri"/>
                <a:cs typeface="Calibri"/>
              </a:rPr>
              <a:t>actions will </a:t>
            </a:r>
            <a:r>
              <a:rPr dirty="0" sz="1200" spc="-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taken </a:t>
            </a:r>
            <a:r>
              <a:rPr dirty="0" sz="1200" spc="-5">
                <a:latin typeface="Calibri"/>
                <a:cs typeface="Calibri"/>
              </a:rPr>
              <a:t>by </a:t>
            </a:r>
            <a:r>
              <a:rPr dirty="0" sz="1200">
                <a:latin typeface="Calibri"/>
                <a:cs typeface="Calibri"/>
              </a:rPr>
              <a:t>the  </a:t>
            </a:r>
            <a:r>
              <a:rPr dirty="0" sz="1200" spc="-5">
                <a:latin typeface="Calibri"/>
                <a:cs typeface="Calibri"/>
              </a:rPr>
              <a:t>organization </a:t>
            </a:r>
            <a:r>
              <a:rPr dirty="0" sz="1200">
                <a:latin typeface="Calibri"/>
                <a:cs typeface="Calibri"/>
              </a:rPr>
              <a:t>to </a:t>
            </a:r>
            <a:r>
              <a:rPr dirty="0" sz="1200" spc="-5">
                <a:latin typeface="Calibri"/>
                <a:cs typeface="Calibri"/>
              </a:rPr>
              <a:t>further improve </a:t>
            </a:r>
            <a:r>
              <a:rPr dirty="0" sz="1200" b="1">
                <a:latin typeface="Arial"/>
                <a:cs typeface="Arial"/>
              </a:rPr>
              <a:t>Employee Engagement </a:t>
            </a:r>
            <a:r>
              <a:rPr dirty="0" sz="1200">
                <a:latin typeface="Calibri"/>
                <a:cs typeface="Calibri"/>
              </a:rPr>
              <a:t>at the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workplace.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635" y="743661"/>
            <a:ext cx="470154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Q25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Q30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59875" cy="46761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5181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7940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3185" marR="59690" indent="-4508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Eurofins  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21209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Q25)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Senior leadership is involved in spreading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awareness  and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understanding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TCoC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61290" marR="151765" indent="4064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17.74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25.00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3.78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7677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Q26) My manager gives me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feedback on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</a:t>
                      </a:r>
                      <a:r>
                        <a:rPr dirty="0" sz="105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job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7645" indent="819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21.77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84.68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Q27)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High performance is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adequately rewarded at</a:t>
                      </a:r>
                      <a:r>
                        <a:rPr dirty="0" sz="105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7645" indent="819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9.68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21.77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663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9.68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64.52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35.48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3.56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905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19367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Q28) My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successes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are recognized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manager and</a:t>
                      </a:r>
                      <a:r>
                        <a:rPr dirty="0" sz="105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co-  workers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7645" indent="819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53.23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73.39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3.77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3020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Q29) I am given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necessary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authority to carry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out</a:t>
                      </a:r>
                      <a:r>
                        <a:rPr dirty="0" sz="1050" spc="-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my  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effectively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7645" indent="819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708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70.97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91.13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8.87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9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Q30) Managers treat all team members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equally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217170" marR="207645" indent="8191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  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3.23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716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12.10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23.39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79.84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98635" y="743661"/>
            <a:ext cx="470154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 Questions – Q31 </a:t>
            </a: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to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Q36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3750" y="1370901"/>
          <a:ext cx="9159875" cy="4246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09315"/>
                <a:gridCol w="1136650"/>
                <a:gridCol w="577214"/>
                <a:gridCol w="577214"/>
                <a:gridCol w="577214"/>
                <a:gridCol w="568325"/>
                <a:gridCol w="568325"/>
                <a:gridCol w="589279"/>
                <a:gridCol w="589279"/>
                <a:gridCol w="551815"/>
              </a:tblGrid>
              <a:tr h="12143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12776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Questions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6032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20955">
                        <a:lnSpc>
                          <a:spcPct val="100000"/>
                        </a:lnSpc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905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38735" marR="60325" indent="1270">
                        <a:lnSpc>
                          <a:spcPct val="134300"/>
                        </a:lnSpc>
                        <a:spcBef>
                          <a:spcPts val="39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Neither  Agree 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  Disagree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0165">
                    <a:lnL w="1905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3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2230" marR="52705" indent="-1587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Strongly 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</a:t>
                      </a:r>
                      <a:r>
                        <a:rPr dirty="0" sz="1050" spc="-9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R="19685">
                        <a:lnSpc>
                          <a:spcPct val="100000"/>
                        </a:lnSpc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algn="ctr" marL="38735" marR="59055" indent="-635">
                        <a:lnSpc>
                          <a:spcPct val="134300"/>
                        </a:lnSpc>
                        <a:spcBef>
                          <a:spcPts val="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Not  Agreeing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83185" marR="59690" indent="-45085">
                        <a:lnSpc>
                          <a:spcPct val="134300"/>
                        </a:lnSpc>
                        <a:spcBef>
                          <a:spcPts val="63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Eurofins  Overall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Q31)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ensures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healthy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safe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working</a:t>
                      </a:r>
                      <a:r>
                        <a:rPr dirty="0" sz="105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8.87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18.55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81.45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18.55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5115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Q32)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have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access to all the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necessary facilities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work  effectively at my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office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19.35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84.68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3.90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30200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Q33) I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feel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encouraged to come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up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with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new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better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ways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of doing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things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8.87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68.55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14.52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16.94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3.87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9842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Q34)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 is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committed 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providing high-quality service 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its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customers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63.71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31.45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95.16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4.84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4.24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60972"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Q35) My team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helps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me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operate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 my</a:t>
                      </a:r>
                      <a:r>
                        <a:rPr dirty="0" sz="105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best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0.81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62.10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marL="132715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31.45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93.55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6.45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4.24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11125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AAAAAA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75894">
                <a:tc>
                  <a:txBody>
                    <a:bodyPr/>
                    <a:lstStyle/>
                    <a:p>
                      <a:pPr marL="53975" marR="304165">
                        <a:lnSpc>
                          <a:spcPct val="134300"/>
                        </a:lnSpc>
                        <a:spcBef>
                          <a:spcPts val="44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Q36)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There is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good teamwork and cooperation</a:t>
                      </a:r>
                      <a:r>
                        <a:rPr dirty="0" sz="105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between  departments/teams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at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Eurofins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56515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1.61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5.65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8.06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57.26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13271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27.42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282828"/>
                      </a:solidFill>
                      <a:prstDash val="solid"/>
                    </a:lnB>
                    <a:solidFill>
                      <a:srgbClr val="DFF1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84.68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15.32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12700">
                      <a:solidFill>
                        <a:srgbClr val="AAAAAA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4.03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AAAAAA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AAAAA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330118"/>
            <a:ext cx="9168130" cy="805180"/>
          </a:xfrm>
          <a:prstGeom prst="rect"/>
          <a:solidFill>
            <a:srgbClr val="CDD7E4"/>
          </a:solidFill>
        </p:spPr>
        <p:txBody>
          <a:bodyPr wrap="square" lIns="0" tIns="205104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614"/>
              </a:spcBef>
            </a:pP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Eurofins </a:t>
            </a: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Workplace</a:t>
            </a:r>
            <a:r>
              <a:rPr dirty="0" sz="3000" spc="-10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Dimensions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Business </a:t>
            </a:r>
            <a:r>
              <a:rPr dirty="0"/>
              <a:t>Unit - Overall  </a:t>
            </a:r>
            <a:r>
              <a:rPr dirty="0" spc="5"/>
              <a:t>(N =</a:t>
            </a:r>
            <a:r>
              <a:rPr dirty="0" spc="-20"/>
              <a:t> </a:t>
            </a:r>
            <a:r>
              <a:rPr dirty="0" spc="5"/>
              <a:t>124)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74644" y="2398903"/>
            <a:ext cx="459740" cy="209550"/>
          </a:xfrm>
          <a:custGeom>
            <a:avLst/>
            <a:gdLst/>
            <a:ahLst/>
            <a:cxnLst/>
            <a:rect l="l" t="t" r="r" b="b"/>
            <a:pathLst>
              <a:path w="459739" h="209550">
                <a:moveTo>
                  <a:pt x="0" y="209550"/>
                </a:moveTo>
                <a:lnTo>
                  <a:pt x="459600" y="209550"/>
                </a:lnTo>
                <a:lnTo>
                  <a:pt x="4596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753294" y="2398903"/>
            <a:ext cx="920750" cy="209550"/>
          </a:xfrm>
          <a:custGeom>
            <a:avLst/>
            <a:gdLst/>
            <a:ahLst/>
            <a:cxnLst/>
            <a:rect l="l" t="t" r="r" b="b"/>
            <a:pathLst>
              <a:path w="920750" h="209550">
                <a:moveTo>
                  <a:pt x="0" y="209550"/>
                </a:moveTo>
                <a:lnTo>
                  <a:pt x="920457" y="209550"/>
                </a:lnTo>
                <a:lnTo>
                  <a:pt x="92045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102011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92802" y="2398903"/>
            <a:ext cx="3518535" cy="209550"/>
          </a:xfrm>
          <a:custGeom>
            <a:avLst/>
            <a:gdLst/>
            <a:ahLst/>
            <a:cxnLst/>
            <a:rect l="l" t="t" r="r" b="b"/>
            <a:pathLst>
              <a:path w="3518534" h="209550">
                <a:moveTo>
                  <a:pt x="0" y="209550"/>
                </a:moveTo>
                <a:lnTo>
                  <a:pt x="3518420" y="209550"/>
                </a:lnTo>
                <a:lnTo>
                  <a:pt x="35184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340500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230272" y="2398903"/>
            <a:ext cx="1204595" cy="209550"/>
          </a:xfrm>
          <a:custGeom>
            <a:avLst/>
            <a:gdLst/>
            <a:ahLst/>
            <a:cxnLst/>
            <a:rect l="l" t="t" r="r" b="b"/>
            <a:pathLst>
              <a:path w="1204595" h="209550">
                <a:moveTo>
                  <a:pt x="0" y="209550"/>
                </a:moveTo>
                <a:lnTo>
                  <a:pt x="1204175" y="209550"/>
                </a:lnTo>
                <a:lnTo>
                  <a:pt x="120417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720849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96856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274644" y="2741803"/>
            <a:ext cx="250190" cy="209550"/>
          </a:xfrm>
          <a:custGeom>
            <a:avLst/>
            <a:gdLst/>
            <a:ahLst/>
            <a:cxnLst/>
            <a:rect l="l" t="t" r="r" b="b"/>
            <a:pathLst>
              <a:path w="250189" h="209550">
                <a:moveTo>
                  <a:pt x="0" y="209550"/>
                </a:moveTo>
                <a:lnTo>
                  <a:pt x="249834" y="209550"/>
                </a:lnTo>
                <a:lnTo>
                  <a:pt x="24983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543528" y="2741803"/>
            <a:ext cx="532130" cy="209550"/>
          </a:xfrm>
          <a:custGeom>
            <a:avLst/>
            <a:gdLst/>
            <a:ahLst/>
            <a:cxnLst/>
            <a:rect l="l" t="t" r="r" b="b"/>
            <a:pathLst>
              <a:path w="532129" h="209550">
                <a:moveTo>
                  <a:pt x="0" y="209550"/>
                </a:moveTo>
                <a:lnTo>
                  <a:pt x="532066" y="209550"/>
                </a:lnTo>
                <a:lnTo>
                  <a:pt x="53206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727018" y="27748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94645" y="2741803"/>
            <a:ext cx="4145915" cy="209550"/>
          </a:xfrm>
          <a:custGeom>
            <a:avLst/>
            <a:gdLst/>
            <a:ahLst/>
            <a:cxnLst/>
            <a:rect l="l" t="t" r="r" b="b"/>
            <a:pathLst>
              <a:path w="4145915" h="209550">
                <a:moveTo>
                  <a:pt x="0" y="209550"/>
                </a:moveTo>
                <a:lnTo>
                  <a:pt x="4145826" y="209550"/>
                </a:lnTo>
                <a:lnTo>
                  <a:pt x="414582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056045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259521" y="2741803"/>
            <a:ext cx="1175385" cy="209550"/>
          </a:xfrm>
          <a:custGeom>
            <a:avLst/>
            <a:gdLst/>
            <a:ahLst/>
            <a:cxnLst/>
            <a:rect l="l" t="t" r="r" b="b"/>
            <a:pathLst>
              <a:path w="1175384" h="209550">
                <a:moveTo>
                  <a:pt x="0" y="209550"/>
                </a:moveTo>
                <a:lnTo>
                  <a:pt x="1174940" y="209550"/>
                </a:lnTo>
                <a:lnTo>
                  <a:pt x="117494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8735479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274644" y="3084703"/>
            <a:ext cx="565150" cy="209550"/>
          </a:xfrm>
          <a:custGeom>
            <a:avLst/>
            <a:gdLst/>
            <a:ahLst/>
            <a:cxnLst/>
            <a:rect l="l" t="t" r="r" b="b"/>
            <a:pathLst>
              <a:path w="565150" h="209550">
                <a:moveTo>
                  <a:pt x="0" y="209550"/>
                </a:moveTo>
                <a:lnTo>
                  <a:pt x="565124" y="209550"/>
                </a:lnTo>
                <a:lnTo>
                  <a:pt x="5651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858818" y="3084703"/>
            <a:ext cx="791210" cy="209550"/>
          </a:xfrm>
          <a:custGeom>
            <a:avLst/>
            <a:gdLst/>
            <a:ahLst/>
            <a:cxnLst/>
            <a:rect l="l" t="t" r="r" b="b"/>
            <a:pathLst>
              <a:path w="791210" h="209550">
                <a:moveTo>
                  <a:pt x="0" y="209550"/>
                </a:moveTo>
                <a:lnTo>
                  <a:pt x="790790" y="209550"/>
                </a:lnTo>
                <a:lnTo>
                  <a:pt x="79079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4142689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668646" y="3084703"/>
            <a:ext cx="3693160" cy="209550"/>
          </a:xfrm>
          <a:custGeom>
            <a:avLst/>
            <a:gdLst/>
            <a:ahLst/>
            <a:cxnLst/>
            <a:rect l="l" t="t" r="r" b="b"/>
            <a:pathLst>
              <a:path w="3693159" h="209550">
                <a:moveTo>
                  <a:pt x="0" y="209550"/>
                </a:moveTo>
                <a:lnTo>
                  <a:pt x="3692588" y="209550"/>
                </a:lnTo>
                <a:lnTo>
                  <a:pt x="369258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403428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80298" y="3084703"/>
            <a:ext cx="1054735" cy="209550"/>
          </a:xfrm>
          <a:custGeom>
            <a:avLst/>
            <a:gdLst/>
            <a:ahLst/>
            <a:cxnLst/>
            <a:rect l="l" t="t" r="r" b="b"/>
            <a:pathLst>
              <a:path w="1054734" h="209550">
                <a:moveTo>
                  <a:pt x="0" y="209550"/>
                </a:moveTo>
                <a:lnTo>
                  <a:pt x="1054163" y="209550"/>
                </a:lnTo>
                <a:lnTo>
                  <a:pt x="105416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8795867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96856" y="3427603"/>
            <a:ext cx="378460" cy="209550"/>
          </a:xfrm>
          <a:custGeom>
            <a:avLst/>
            <a:gdLst/>
            <a:ahLst/>
            <a:cxnLst/>
            <a:rect l="l" t="t" r="r" b="b"/>
            <a:pathLst>
              <a:path w="378460" h="209550">
                <a:moveTo>
                  <a:pt x="0" y="209550"/>
                </a:moveTo>
                <a:lnTo>
                  <a:pt x="378244" y="209550"/>
                </a:lnTo>
                <a:lnTo>
                  <a:pt x="37824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3093681" y="2431948"/>
            <a:ext cx="546100" cy="11912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0360" algn="l"/>
              </a:tabLst>
            </a:pPr>
            <a:r>
              <a:rPr dirty="0" sz="900">
                <a:latin typeface="Calibri"/>
                <a:cs typeface="Calibri"/>
              </a:rPr>
              <a:t>1%	8%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1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93065" algn="l"/>
              </a:tabLst>
            </a:pPr>
            <a:r>
              <a:rPr dirty="0" sz="900">
                <a:latin typeface="Calibri"/>
                <a:cs typeface="Calibri"/>
              </a:rPr>
              <a:t>1%	9%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1920">
              <a:lnSpc>
                <a:spcPct val="100000"/>
              </a:lnSpc>
              <a:spcBef>
                <a:spcPts val="5"/>
              </a:spcBef>
            </a:pPr>
            <a:r>
              <a:rPr dirty="0" sz="90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494151" y="3427603"/>
            <a:ext cx="711835" cy="209550"/>
          </a:xfrm>
          <a:custGeom>
            <a:avLst/>
            <a:gdLst/>
            <a:ahLst/>
            <a:cxnLst/>
            <a:rect l="l" t="t" r="r" b="b"/>
            <a:pathLst>
              <a:path w="711835" h="209550">
                <a:moveTo>
                  <a:pt x="0" y="209550"/>
                </a:moveTo>
                <a:lnTo>
                  <a:pt x="711326" y="209550"/>
                </a:lnTo>
                <a:lnTo>
                  <a:pt x="71132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738308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224528" y="3427603"/>
            <a:ext cx="1083310" cy="209550"/>
          </a:xfrm>
          <a:custGeom>
            <a:avLst/>
            <a:gdLst/>
            <a:ahLst/>
            <a:cxnLst/>
            <a:rect l="l" t="t" r="r" b="b"/>
            <a:pathLst>
              <a:path w="1083310" h="209550">
                <a:moveTo>
                  <a:pt x="0" y="209550"/>
                </a:moveTo>
                <a:lnTo>
                  <a:pt x="1083195" y="209550"/>
                </a:lnTo>
                <a:lnTo>
                  <a:pt x="10831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4654613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326773" y="3427603"/>
            <a:ext cx="3288029" cy="209550"/>
          </a:xfrm>
          <a:custGeom>
            <a:avLst/>
            <a:gdLst/>
            <a:ahLst/>
            <a:cxnLst/>
            <a:rect l="l" t="t" r="r" b="b"/>
            <a:pathLst>
              <a:path w="3288029" h="209550">
                <a:moveTo>
                  <a:pt x="0" y="209550"/>
                </a:moveTo>
                <a:lnTo>
                  <a:pt x="3287674" y="209550"/>
                </a:lnTo>
                <a:lnTo>
                  <a:pt x="328767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859104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8633497" y="3427603"/>
            <a:ext cx="801370" cy="209550"/>
          </a:xfrm>
          <a:custGeom>
            <a:avLst/>
            <a:gdLst/>
            <a:ahLst/>
            <a:cxnLst/>
            <a:rect l="l" t="t" r="r" b="b"/>
            <a:pathLst>
              <a:path w="801370" h="209550">
                <a:moveTo>
                  <a:pt x="0" y="209550"/>
                </a:moveTo>
                <a:lnTo>
                  <a:pt x="800950" y="209550"/>
                </a:lnTo>
                <a:lnTo>
                  <a:pt x="8009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8922461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510470" y="3770503"/>
            <a:ext cx="544830" cy="209550"/>
          </a:xfrm>
          <a:custGeom>
            <a:avLst/>
            <a:gdLst/>
            <a:ahLst/>
            <a:cxnLst/>
            <a:rect l="l" t="t" r="r" b="b"/>
            <a:pathLst>
              <a:path w="544829" h="209550">
                <a:moveTo>
                  <a:pt x="0" y="209550"/>
                </a:moveTo>
                <a:lnTo>
                  <a:pt x="544779" y="209550"/>
                </a:lnTo>
                <a:lnTo>
                  <a:pt x="54477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074299" y="3770503"/>
            <a:ext cx="4204970" cy="209550"/>
          </a:xfrm>
          <a:custGeom>
            <a:avLst/>
            <a:gdLst/>
            <a:ahLst/>
            <a:cxnLst/>
            <a:rect l="l" t="t" r="r" b="b"/>
            <a:pathLst>
              <a:path w="4204970" h="209550">
                <a:moveTo>
                  <a:pt x="0" y="209550"/>
                </a:moveTo>
                <a:lnTo>
                  <a:pt x="4204944" y="209550"/>
                </a:lnTo>
                <a:lnTo>
                  <a:pt x="420494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96856" y="4456303"/>
            <a:ext cx="263525" cy="209550"/>
          </a:xfrm>
          <a:custGeom>
            <a:avLst/>
            <a:gdLst/>
            <a:ahLst/>
            <a:cxnLst/>
            <a:rect l="l" t="t" r="r" b="b"/>
            <a:pathLst>
              <a:path w="263525" h="209550">
                <a:moveTo>
                  <a:pt x="0" y="209550"/>
                </a:moveTo>
                <a:lnTo>
                  <a:pt x="263182" y="209550"/>
                </a:lnTo>
                <a:lnTo>
                  <a:pt x="26318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379101" y="4456303"/>
            <a:ext cx="467995" cy="209550"/>
          </a:xfrm>
          <a:custGeom>
            <a:avLst/>
            <a:gdLst/>
            <a:ahLst/>
            <a:cxnLst/>
            <a:rect l="l" t="t" r="r" b="b"/>
            <a:pathLst>
              <a:path w="467995" h="209550">
                <a:moveTo>
                  <a:pt x="0" y="209550"/>
                </a:moveTo>
                <a:lnTo>
                  <a:pt x="467868" y="209550"/>
                </a:lnTo>
                <a:lnTo>
                  <a:pt x="46786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096856" y="47992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749300" y="3770503"/>
          <a:ext cx="8713470" cy="1924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191769"/>
                <a:gridCol w="190500"/>
                <a:gridCol w="83819"/>
                <a:gridCol w="81914"/>
                <a:gridCol w="57785"/>
                <a:gridCol w="168910"/>
                <a:gridCol w="52069"/>
                <a:gridCol w="257809"/>
                <a:gridCol w="276225"/>
                <a:gridCol w="3051810"/>
                <a:gridCol w="206375"/>
                <a:gridCol w="536575"/>
                <a:gridCol w="52704"/>
                <a:gridCol w="283844"/>
                <a:gridCol w="889000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1973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Performance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410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Conditions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 gridSpan="3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69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Innovation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4581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9277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2057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0" name="object 60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1" name="object 61"/>
          <p:cNvSpPr txBox="1"/>
          <p:nvPr/>
        </p:nvSpPr>
        <p:spPr>
          <a:xfrm>
            <a:off x="3605568" y="5518048"/>
            <a:ext cx="83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2526857" y="6007138"/>
            <a:ext cx="16535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90650" algn="l"/>
              </a:tabLst>
            </a:pPr>
            <a:r>
              <a:rPr dirty="0" sz="800" spc="5">
                <a:latin typeface="Calibri"/>
                <a:cs typeface="Calibri"/>
              </a:rPr>
              <a:t>Neither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o</a:t>
            </a:r>
            <a:r>
              <a:rPr dirty="0" sz="800" spc="5">
                <a:latin typeface="Calibri"/>
                <a:cs typeface="Calibri"/>
              </a:rPr>
              <a:t>r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</a:t>
            </a:r>
            <a:r>
              <a:rPr dirty="0" sz="800" spc="10">
                <a:latin typeface="Calibri"/>
                <a:cs typeface="Calibri"/>
              </a:rPr>
              <a:t>e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4428721" y="6007138"/>
            <a:ext cx="64643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04564" y="743661"/>
            <a:ext cx="28213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Business </a:t>
            </a:r>
            <a:r>
              <a:rPr dirty="0"/>
              <a:t>Unit </a:t>
            </a:r>
            <a:r>
              <a:rPr dirty="0" spc="5"/>
              <a:t>1 </a:t>
            </a:r>
            <a:r>
              <a:rPr dirty="0"/>
              <a:t>-</a:t>
            </a:r>
            <a:r>
              <a:rPr dirty="0" spc="-95"/>
              <a:t> </a:t>
            </a:r>
            <a:r>
              <a:rPr dirty="0" spc="5"/>
              <a:t>Finance  (N =</a:t>
            </a:r>
            <a:r>
              <a:rPr dirty="0" spc="-15"/>
              <a:t> </a:t>
            </a:r>
            <a:r>
              <a:rPr dirty="0"/>
              <a:t>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0847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51123" y="3084703"/>
            <a:ext cx="489584" cy="209550"/>
          </a:xfrm>
          <a:custGeom>
            <a:avLst/>
            <a:gdLst/>
            <a:ahLst/>
            <a:cxnLst/>
            <a:rect l="l" t="t" r="r" b="b"/>
            <a:pathLst>
              <a:path w="489585" h="209550">
                <a:moveTo>
                  <a:pt x="0" y="209550"/>
                </a:moveTo>
                <a:lnTo>
                  <a:pt x="489483" y="209550"/>
                </a:lnTo>
                <a:lnTo>
                  <a:pt x="4894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59657" y="3084703"/>
            <a:ext cx="744220" cy="209550"/>
          </a:xfrm>
          <a:custGeom>
            <a:avLst/>
            <a:gdLst/>
            <a:ahLst/>
            <a:cxnLst/>
            <a:rect l="l" t="t" r="r" b="b"/>
            <a:pathLst>
              <a:path w="744220" h="209550">
                <a:moveTo>
                  <a:pt x="0" y="209550"/>
                </a:moveTo>
                <a:lnTo>
                  <a:pt x="743750" y="209550"/>
                </a:lnTo>
                <a:lnTo>
                  <a:pt x="7437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22456" y="3084703"/>
            <a:ext cx="2524125" cy="209550"/>
          </a:xfrm>
          <a:custGeom>
            <a:avLst/>
            <a:gdLst/>
            <a:ahLst/>
            <a:cxnLst/>
            <a:rect l="l" t="t" r="r" b="b"/>
            <a:pathLst>
              <a:path w="2524125" h="209550">
                <a:moveTo>
                  <a:pt x="0" y="209550"/>
                </a:moveTo>
                <a:lnTo>
                  <a:pt x="2523604" y="209550"/>
                </a:lnTo>
                <a:lnTo>
                  <a:pt x="25236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165111" y="3084703"/>
            <a:ext cx="2269490" cy="209550"/>
          </a:xfrm>
          <a:custGeom>
            <a:avLst/>
            <a:gdLst/>
            <a:ahLst/>
            <a:cxnLst/>
            <a:rect l="l" t="t" r="r" b="b"/>
            <a:pathLst>
              <a:path w="2269490" h="209550">
                <a:moveTo>
                  <a:pt x="0" y="209550"/>
                </a:moveTo>
                <a:lnTo>
                  <a:pt x="2269337" y="209550"/>
                </a:lnTo>
                <a:lnTo>
                  <a:pt x="22693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6856" y="37705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30"/>
                <a:gridCol w="245110"/>
                <a:gridCol w="127634"/>
                <a:gridCol w="127634"/>
                <a:gridCol w="191134"/>
                <a:gridCol w="318134"/>
                <a:gridCol w="254634"/>
                <a:gridCol w="381635"/>
                <a:gridCol w="635635"/>
                <a:gridCol w="762635"/>
                <a:gridCol w="190500"/>
                <a:gridCol w="317500"/>
                <a:gridCol w="635635"/>
                <a:gridCol w="635635"/>
                <a:gridCol w="1261745"/>
              </a:tblGrid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4762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tabLst>
                          <a:tab pos="452755" algn="l"/>
                          <a:tab pos="1059180" algn="l"/>
                          <a:tab pos="2712085" algn="l"/>
                          <a:tab pos="512762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8%	12%	40%	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1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8644" y="743661"/>
            <a:ext cx="417449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80962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Business </a:t>
            </a:r>
            <a:r>
              <a:rPr dirty="0"/>
              <a:t>Unit </a:t>
            </a:r>
            <a:r>
              <a:rPr dirty="0" spc="5"/>
              <a:t>2 </a:t>
            </a:r>
            <a:r>
              <a:rPr dirty="0"/>
              <a:t>- </a:t>
            </a:r>
            <a:r>
              <a:rPr dirty="0" spc="5"/>
              <a:t>Food Lab</a:t>
            </a:r>
            <a:r>
              <a:rPr dirty="0" spc="-95"/>
              <a:t> </a:t>
            </a:r>
            <a:r>
              <a:rPr dirty="0" spc="5"/>
              <a:t>Bangalore</a:t>
            </a:r>
          </a:p>
          <a:p>
            <a:pPr marL="16992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72)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2398903"/>
            <a:ext cx="687705" cy="209550"/>
          </a:xfrm>
          <a:custGeom>
            <a:avLst/>
            <a:gdLst/>
            <a:ahLst/>
            <a:cxnLst/>
            <a:rect l="l" t="t" r="r" b="b"/>
            <a:pathLst>
              <a:path w="687704" h="209550">
                <a:moveTo>
                  <a:pt x="0" y="209550"/>
                </a:moveTo>
                <a:lnTo>
                  <a:pt x="687171" y="209550"/>
                </a:lnTo>
                <a:lnTo>
                  <a:pt x="68717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80865" y="2398903"/>
            <a:ext cx="864235" cy="209550"/>
          </a:xfrm>
          <a:custGeom>
            <a:avLst/>
            <a:gdLst/>
            <a:ahLst/>
            <a:cxnLst/>
            <a:rect l="l" t="t" r="r" b="b"/>
            <a:pathLst>
              <a:path w="864235" h="209550">
                <a:moveTo>
                  <a:pt x="0" y="209550"/>
                </a:moveTo>
                <a:lnTo>
                  <a:pt x="863892" y="209550"/>
                </a:lnTo>
                <a:lnTo>
                  <a:pt x="8638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63795" y="2398903"/>
            <a:ext cx="3836670" cy="209550"/>
          </a:xfrm>
          <a:custGeom>
            <a:avLst/>
            <a:gdLst/>
            <a:ahLst/>
            <a:cxnLst/>
            <a:rect l="l" t="t" r="r" b="b"/>
            <a:pathLst>
              <a:path w="3836670" h="209550">
                <a:moveTo>
                  <a:pt x="0" y="209550"/>
                </a:moveTo>
                <a:lnTo>
                  <a:pt x="3836250" y="209550"/>
                </a:lnTo>
                <a:lnTo>
                  <a:pt x="38362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19096" y="2398903"/>
            <a:ext cx="715645" cy="209550"/>
          </a:xfrm>
          <a:custGeom>
            <a:avLst/>
            <a:gdLst/>
            <a:ahLst/>
            <a:cxnLst/>
            <a:rect l="l" t="t" r="r" b="b"/>
            <a:pathLst>
              <a:path w="715645" h="209550">
                <a:moveTo>
                  <a:pt x="0" y="209550"/>
                </a:moveTo>
                <a:lnTo>
                  <a:pt x="715352" y="209550"/>
                </a:lnTo>
                <a:lnTo>
                  <a:pt x="71535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274644" y="3084703"/>
            <a:ext cx="705485" cy="209550"/>
          </a:xfrm>
          <a:custGeom>
            <a:avLst/>
            <a:gdLst/>
            <a:ahLst/>
            <a:cxnLst/>
            <a:rect l="l" t="t" r="r" b="b"/>
            <a:pathLst>
              <a:path w="705485" h="209550">
                <a:moveTo>
                  <a:pt x="0" y="209550"/>
                </a:moveTo>
                <a:lnTo>
                  <a:pt x="704976" y="209550"/>
                </a:lnTo>
                <a:lnTo>
                  <a:pt x="7049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998658" y="3084703"/>
            <a:ext cx="793750" cy="209550"/>
          </a:xfrm>
          <a:custGeom>
            <a:avLst/>
            <a:gdLst/>
            <a:ahLst/>
            <a:cxnLst/>
            <a:rect l="l" t="t" r="r" b="b"/>
            <a:pathLst>
              <a:path w="793750" h="209550">
                <a:moveTo>
                  <a:pt x="0" y="209550"/>
                </a:moveTo>
                <a:lnTo>
                  <a:pt x="793330" y="209550"/>
                </a:lnTo>
                <a:lnTo>
                  <a:pt x="79333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811039" y="3084703"/>
            <a:ext cx="3936365" cy="209550"/>
          </a:xfrm>
          <a:custGeom>
            <a:avLst/>
            <a:gdLst/>
            <a:ahLst/>
            <a:cxnLst/>
            <a:rect l="l" t="t" r="r" b="b"/>
            <a:pathLst>
              <a:path w="3936365" h="209550">
                <a:moveTo>
                  <a:pt x="0" y="209550"/>
                </a:moveTo>
                <a:lnTo>
                  <a:pt x="3936047" y="209550"/>
                </a:lnTo>
                <a:lnTo>
                  <a:pt x="393604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766137" y="3084703"/>
            <a:ext cx="668655" cy="209550"/>
          </a:xfrm>
          <a:custGeom>
            <a:avLst/>
            <a:gdLst/>
            <a:ahLst/>
            <a:cxnLst/>
            <a:rect l="l" t="t" r="r" b="b"/>
            <a:pathLst>
              <a:path w="668654" h="209550">
                <a:moveTo>
                  <a:pt x="0" y="209550"/>
                </a:moveTo>
                <a:lnTo>
                  <a:pt x="668312" y="209550"/>
                </a:lnTo>
                <a:lnTo>
                  <a:pt x="66831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274644" y="37705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2415"/>
                <a:gridCol w="617854"/>
                <a:gridCol w="4644389"/>
                <a:gridCol w="62547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3096856" y="4113403"/>
            <a:ext cx="228600" cy="209550"/>
          </a:xfrm>
          <a:custGeom>
            <a:avLst/>
            <a:gdLst/>
            <a:ahLst/>
            <a:cxnLst/>
            <a:rect l="l" t="t" r="r" b="b"/>
            <a:pathLst>
              <a:path w="228600" h="209550">
                <a:moveTo>
                  <a:pt x="0" y="209550"/>
                </a:moveTo>
                <a:lnTo>
                  <a:pt x="228193" y="209550"/>
                </a:lnTo>
                <a:lnTo>
                  <a:pt x="2281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344113" y="4113403"/>
            <a:ext cx="493395" cy="209550"/>
          </a:xfrm>
          <a:custGeom>
            <a:avLst/>
            <a:gdLst/>
            <a:ahLst/>
            <a:cxnLst/>
            <a:rect l="l" t="t" r="r" b="b"/>
            <a:pathLst>
              <a:path w="493395" h="209550">
                <a:moveTo>
                  <a:pt x="0" y="209550"/>
                </a:moveTo>
                <a:lnTo>
                  <a:pt x="493242" y="209550"/>
                </a:lnTo>
                <a:lnTo>
                  <a:pt x="49324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856405" y="4113403"/>
            <a:ext cx="793750" cy="209550"/>
          </a:xfrm>
          <a:custGeom>
            <a:avLst/>
            <a:gdLst/>
            <a:ahLst/>
            <a:cxnLst/>
            <a:rect l="l" t="t" r="r" b="b"/>
            <a:pathLst>
              <a:path w="793750" h="209550">
                <a:moveTo>
                  <a:pt x="0" y="209550"/>
                </a:moveTo>
                <a:lnTo>
                  <a:pt x="793241" y="209550"/>
                </a:lnTo>
                <a:lnTo>
                  <a:pt x="7932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668697" y="4113403"/>
            <a:ext cx="3971290" cy="209550"/>
          </a:xfrm>
          <a:custGeom>
            <a:avLst/>
            <a:gdLst/>
            <a:ahLst/>
            <a:cxnLst/>
            <a:rect l="l" t="t" r="r" b="b"/>
            <a:pathLst>
              <a:path w="3971290" h="209550">
                <a:moveTo>
                  <a:pt x="0" y="209550"/>
                </a:moveTo>
                <a:lnTo>
                  <a:pt x="3971251" y="209550"/>
                </a:lnTo>
                <a:lnTo>
                  <a:pt x="397125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658999" y="4113403"/>
            <a:ext cx="775970" cy="209550"/>
          </a:xfrm>
          <a:custGeom>
            <a:avLst/>
            <a:gdLst/>
            <a:ahLst/>
            <a:cxnLst/>
            <a:rect l="l" t="t" r="r" b="b"/>
            <a:pathLst>
              <a:path w="775970" h="209550">
                <a:moveTo>
                  <a:pt x="0" y="209550"/>
                </a:moveTo>
                <a:lnTo>
                  <a:pt x="775449" y="209550"/>
                </a:lnTo>
                <a:lnTo>
                  <a:pt x="77544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96856" y="47992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6049" y="209550"/>
                </a:lnTo>
                <a:lnTo>
                  <a:pt x="24604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274644" y="51421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6024" y="209550"/>
                </a:lnTo>
                <a:lnTo>
                  <a:pt x="2460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539706" y="5142103"/>
            <a:ext cx="4483735" cy="209550"/>
          </a:xfrm>
          <a:custGeom>
            <a:avLst/>
            <a:gdLst/>
            <a:ahLst/>
            <a:cxnLst/>
            <a:rect l="l" t="t" r="r" b="b"/>
            <a:pathLst>
              <a:path w="4483734" h="209550">
                <a:moveTo>
                  <a:pt x="0" y="209550"/>
                </a:moveTo>
                <a:lnTo>
                  <a:pt x="4483354" y="209550"/>
                </a:lnTo>
                <a:lnTo>
                  <a:pt x="448335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8042122" y="5142103"/>
            <a:ext cx="1392555" cy="209550"/>
          </a:xfrm>
          <a:custGeom>
            <a:avLst/>
            <a:gdLst/>
            <a:ahLst/>
            <a:cxnLst/>
            <a:rect l="l" t="t" r="r" b="b"/>
            <a:pathLst>
              <a:path w="1392554" h="209550">
                <a:moveTo>
                  <a:pt x="0" y="209550"/>
                </a:moveTo>
                <a:lnTo>
                  <a:pt x="1392339" y="209550"/>
                </a:lnTo>
                <a:lnTo>
                  <a:pt x="139233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96856" y="54850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6024" y="209550"/>
                </a:lnTo>
                <a:lnTo>
                  <a:pt x="2460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361931" y="5485003"/>
            <a:ext cx="290195" cy="209550"/>
          </a:xfrm>
          <a:custGeom>
            <a:avLst/>
            <a:gdLst/>
            <a:ahLst/>
            <a:cxnLst/>
            <a:rect l="l" t="t" r="r" b="b"/>
            <a:pathLst>
              <a:path w="290195" h="209550">
                <a:moveTo>
                  <a:pt x="0" y="209550"/>
                </a:moveTo>
                <a:lnTo>
                  <a:pt x="289877" y="209550"/>
                </a:lnTo>
                <a:lnTo>
                  <a:pt x="28987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670871" y="5485003"/>
            <a:ext cx="4086225" cy="209550"/>
          </a:xfrm>
          <a:custGeom>
            <a:avLst/>
            <a:gdLst/>
            <a:ahLst/>
            <a:cxnLst/>
            <a:rect l="l" t="t" r="r" b="b"/>
            <a:pathLst>
              <a:path w="4086225" h="209550">
                <a:moveTo>
                  <a:pt x="0" y="209550"/>
                </a:moveTo>
                <a:lnTo>
                  <a:pt x="4086072" y="209550"/>
                </a:lnTo>
                <a:lnTo>
                  <a:pt x="408607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775981" y="5485003"/>
            <a:ext cx="1658620" cy="209550"/>
          </a:xfrm>
          <a:custGeom>
            <a:avLst/>
            <a:gdLst/>
            <a:ahLst/>
            <a:cxnLst/>
            <a:rect l="l" t="t" r="r" b="b"/>
            <a:pathLst>
              <a:path w="1658620" h="209550">
                <a:moveTo>
                  <a:pt x="0" y="209550"/>
                </a:moveTo>
                <a:lnTo>
                  <a:pt x="1658467" y="209550"/>
                </a:lnTo>
                <a:lnTo>
                  <a:pt x="165846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1" name="object 31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25"/>
                <a:gridCol w="34289"/>
                <a:gridCol w="88264"/>
                <a:gridCol w="88265"/>
                <a:gridCol w="264795"/>
                <a:gridCol w="133350"/>
                <a:gridCol w="132715"/>
                <a:gridCol w="309244"/>
                <a:gridCol w="132714"/>
                <a:gridCol w="1037589"/>
                <a:gridCol w="2980055"/>
                <a:gridCol w="265429"/>
                <a:gridCol w="264794"/>
                <a:gridCol w="344170"/>
              </a:tblGrid>
              <a:tr h="4000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445770" algn="l"/>
                          <a:tab pos="1240790" algn="l"/>
                          <a:tab pos="3609975" algn="l"/>
                          <a:tab pos="590423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11%	14%	61%	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454659" algn="l"/>
                          <a:tab pos="1223010" algn="l"/>
                          <a:tab pos="3606800" algn="l"/>
                          <a:tab pos="59283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	11%	13%	62%	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8191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683895" algn="l"/>
                          <a:tab pos="3315335" algn="l"/>
                          <a:tab pos="595439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 </a:t>
                      </a:r>
                      <a:r>
                        <a:rPr dirty="0" sz="900" spc="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	10%	73%	12%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447675" algn="l"/>
                          <a:tab pos="1080770" algn="l"/>
                          <a:tab pos="3482340" algn="l"/>
                          <a:tab pos="587438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8%	13%	63%	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5"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429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2609215" algn="l"/>
                          <a:tab pos="556577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 </a:t>
                      </a:r>
                      <a:r>
                        <a:rPr dirty="0" sz="900" spc="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	71%	24%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6835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363855" algn="l"/>
                          <a:tab pos="2541905" algn="l"/>
                          <a:tab pos="54330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5%	65%	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3" name="object 33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09276" y="743661"/>
            <a:ext cx="361251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Business </a:t>
            </a:r>
            <a:r>
              <a:rPr dirty="0"/>
              <a:t>Unit </a:t>
            </a:r>
            <a:r>
              <a:rPr dirty="0" spc="5"/>
              <a:t>3 </a:t>
            </a:r>
            <a:r>
              <a:rPr dirty="0"/>
              <a:t>- </a:t>
            </a:r>
            <a:r>
              <a:rPr dirty="0" spc="5"/>
              <a:t>Food Lab</a:t>
            </a:r>
            <a:r>
              <a:rPr dirty="0" spc="-75"/>
              <a:t> </a:t>
            </a:r>
            <a:r>
              <a:rPr dirty="0"/>
              <a:t>Delhi  </a:t>
            </a: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10)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52418" y="2741803"/>
            <a:ext cx="4589780" cy="209550"/>
          </a:xfrm>
          <a:custGeom>
            <a:avLst/>
            <a:gdLst/>
            <a:ahLst/>
            <a:cxnLst/>
            <a:rect l="l" t="t" r="r" b="b"/>
            <a:pathLst>
              <a:path w="4589780" h="209550">
                <a:moveTo>
                  <a:pt x="0" y="209550"/>
                </a:moveTo>
                <a:lnTo>
                  <a:pt x="4589513" y="209550"/>
                </a:lnTo>
                <a:lnTo>
                  <a:pt x="458951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60982" y="2741803"/>
            <a:ext cx="1373505" cy="209550"/>
          </a:xfrm>
          <a:custGeom>
            <a:avLst/>
            <a:gdLst/>
            <a:ahLst/>
            <a:cxnLst/>
            <a:rect l="l" t="t" r="r" b="b"/>
            <a:pathLst>
              <a:path w="1373504" h="209550">
                <a:moveTo>
                  <a:pt x="0" y="209550"/>
                </a:moveTo>
                <a:lnTo>
                  <a:pt x="1373479" y="209550"/>
                </a:lnTo>
                <a:lnTo>
                  <a:pt x="137347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30847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51123" y="3084703"/>
            <a:ext cx="362585" cy="209550"/>
          </a:xfrm>
          <a:custGeom>
            <a:avLst/>
            <a:gdLst/>
            <a:ahLst/>
            <a:cxnLst/>
            <a:rect l="l" t="t" r="r" b="b"/>
            <a:pathLst>
              <a:path w="362585" h="209550">
                <a:moveTo>
                  <a:pt x="0" y="209550"/>
                </a:moveTo>
                <a:lnTo>
                  <a:pt x="362343" y="209550"/>
                </a:lnTo>
                <a:lnTo>
                  <a:pt x="3623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32529" y="3084703"/>
            <a:ext cx="3795395" cy="209550"/>
          </a:xfrm>
          <a:custGeom>
            <a:avLst/>
            <a:gdLst/>
            <a:ahLst/>
            <a:cxnLst/>
            <a:rect l="l" t="t" r="r" b="b"/>
            <a:pathLst>
              <a:path w="3795395" h="209550">
                <a:moveTo>
                  <a:pt x="0" y="209550"/>
                </a:moveTo>
                <a:lnTo>
                  <a:pt x="3794937" y="209550"/>
                </a:lnTo>
                <a:lnTo>
                  <a:pt x="37949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546517" y="3084703"/>
            <a:ext cx="1888489" cy="209550"/>
          </a:xfrm>
          <a:custGeom>
            <a:avLst/>
            <a:gdLst/>
            <a:ahLst/>
            <a:cxnLst/>
            <a:rect l="l" t="t" r="r" b="b"/>
            <a:pathLst>
              <a:path w="1888490" h="209550">
                <a:moveTo>
                  <a:pt x="0" y="209550"/>
                </a:moveTo>
                <a:lnTo>
                  <a:pt x="1887943" y="209550"/>
                </a:lnTo>
                <a:lnTo>
                  <a:pt x="18879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96856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74644" y="41134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528898" y="4113403"/>
            <a:ext cx="4176395" cy="209550"/>
          </a:xfrm>
          <a:custGeom>
            <a:avLst/>
            <a:gdLst/>
            <a:ahLst/>
            <a:cxnLst/>
            <a:rect l="l" t="t" r="r" b="b"/>
            <a:pathLst>
              <a:path w="4176395" h="209550">
                <a:moveTo>
                  <a:pt x="0" y="209550"/>
                </a:moveTo>
                <a:lnTo>
                  <a:pt x="4176331" y="209550"/>
                </a:lnTo>
                <a:lnTo>
                  <a:pt x="417633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724292" y="4113403"/>
            <a:ext cx="1710689" cy="209550"/>
          </a:xfrm>
          <a:custGeom>
            <a:avLst/>
            <a:gdLst/>
            <a:ahLst/>
            <a:cxnLst/>
            <a:rect l="l" t="t" r="r" b="b"/>
            <a:pathLst>
              <a:path w="1710690" h="209550">
                <a:moveTo>
                  <a:pt x="0" y="209550"/>
                </a:moveTo>
                <a:lnTo>
                  <a:pt x="1710169" y="209550"/>
                </a:lnTo>
                <a:lnTo>
                  <a:pt x="171016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57150"/>
                <a:gridCol w="260985"/>
                <a:gridCol w="3559810"/>
                <a:gridCol w="254635"/>
                <a:gridCol w="318135"/>
                <a:gridCol w="318135"/>
                <a:gridCol w="1262380"/>
              </a:tblGrid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191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r>
                        <a:rPr dirty="0" sz="900" spc="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48831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5400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0350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r>
                        <a:rPr dirty="0" sz="900" spc="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279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734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0216" y="743661"/>
            <a:ext cx="411162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77787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Business </a:t>
            </a:r>
            <a:r>
              <a:rPr dirty="0"/>
              <a:t>Unit </a:t>
            </a:r>
            <a:r>
              <a:rPr dirty="0" spc="5"/>
              <a:t>4 </a:t>
            </a:r>
            <a:r>
              <a:rPr dirty="0"/>
              <a:t>- </a:t>
            </a:r>
            <a:r>
              <a:rPr dirty="0" spc="5"/>
              <a:t>Inspection</a:t>
            </a:r>
            <a:r>
              <a:rPr dirty="0" spc="-100"/>
              <a:t> </a:t>
            </a:r>
            <a:r>
              <a:rPr dirty="0" spc="5"/>
              <a:t>Services</a:t>
            </a:r>
          </a:p>
          <a:p>
            <a:pPr marL="166751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10)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398903"/>
            <a:ext cx="193040" cy="209550"/>
          </a:xfrm>
          <a:custGeom>
            <a:avLst/>
            <a:gdLst/>
            <a:ahLst/>
            <a:cxnLst/>
            <a:rect l="l" t="t" r="r" b="b"/>
            <a:pathLst>
              <a:path w="193039" h="209550">
                <a:moveTo>
                  <a:pt x="0" y="209550"/>
                </a:moveTo>
                <a:lnTo>
                  <a:pt x="192620" y="209550"/>
                </a:lnTo>
                <a:lnTo>
                  <a:pt x="1926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08540" y="2398903"/>
            <a:ext cx="405130" cy="209550"/>
          </a:xfrm>
          <a:custGeom>
            <a:avLst/>
            <a:gdLst/>
            <a:ahLst/>
            <a:cxnLst/>
            <a:rect l="l" t="t" r="r" b="b"/>
            <a:pathLst>
              <a:path w="405129" h="209550">
                <a:moveTo>
                  <a:pt x="0" y="209550"/>
                </a:moveTo>
                <a:lnTo>
                  <a:pt x="404939" y="209550"/>
                </a:lnTo>
                <a:lnTo>
                  <a:pt x="40493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32529" y="2398903"/>
            <a:ext cx="1676400" cy="209550"/>
          </a:xfrm>
          <a:custGeom>
            <a:avLst/>
            <a:gdLst/>
            <a:ahLst/>
            <a:cxnLst/>
            <a:rect l="l" t="t" r="r" b="b"/>
            <a:pathLst>
              <a:path w="1676400" h="209550">
                <a:moveTo>
                  <a:pt x="0" y="209550"/>
                </a:moveTo>
                <a:lnTo>
                  <a:pt x="1676260" y="209550"/>
                </a:lnTo>
                <a:lnTo>
                  <a:pt x="16762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27840" y="2398903"/>
            <a:ext cx="3795395" cy="209550"/>
          </a:xfrm>
          <a:custGeom>
            <a:avLst/>
            <a:gdLst/>
            <a:ahLst/>
            <a:cxnLst/>
            <a:rect l="l" t="t" r="r" b="b"/>
            <a:pathLst>
              <a:path w="3795395" h="209550">
                <a:moveTo>
                  <a:pt x="0" y="209550"/>
                </a:moveTo>
                <a:lnTo>
                  <a:pt x="3794937" y="209550"/>
                </a:lnTo>
                <a:lnTo>
                  <a:pt x="37949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241828" y="2398903"/>
            <a:ext cx="193040" cy="209550"/>
          </a:xfrm>
          <a:custGeom>
            <a:avLst/>
            <a:gdLst/>
            <a:ahLst/>
            <a:cxnLst/>
            <a:rect l="l" t="t" r="r" b="b"/>
            <a:pathLst>
              <a:path w="193040" h="209550">
                <a:moveTo>
                  <a:pt x="0" y="209550"/>
                </a:moveTo>
                <a:lnTo>
                  <a:pt x="192620" y="209550"/>
                </a:lnTo>
                <a:lnTo>
                  <a:pt x="1926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78263" y="30847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32529" y="3084703"/>
            <a:ext cx="489584" cy="209550"/>
          </a:xfrm>
          <a:custGeom>
            <a:avLst/>
            <a:gdLst/>
            <a:ahLst/>
            <a:cxnLst/>
            <a:rect l="l" t="t" r="r" b="b"/>
            <a:pathLst>
              <a:path w="489585" h="209550">
                <a:moveTo>
                  <a:pt x="0" y="209550"/>
                </a:moveTo>
                <a:lnTo>
                  <a:pt x="489483" y="209550"/>
                </a:lnTo>
                <a:lnTo>
                  <a:pt x="4894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241063" y="3084703"/>
            <a:ext cx="4685030" cy="209550"/>
          </a:xfrm>
          <a:custGeom>
            <a:avLst/>
            <a:gdLst/>
            <a:ahLst/>
            <a:cxnLst/>
            <a:rect l="l" t="t" r="r" b="b"/>
            <a:pathLst>
              <a:path w="4685030" h="209550">
                <a:moveTo>
                  <a:pt x="0" y="209550"/>
                </a:moveTo>
                <a:lnTo>
                  <a:pt x="4684864" y="209550"/>
                </a:lnTo>
                <a:lnTo>
                  <a:pt x="468486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944978" y="3084703"/>
            <a:ext cx="489584" cy="209550"/>
          </a:xfrm>
          <a:custGeom>
            <a:avLst/>
            <a:gdLst/>
            <a:ahLst/>
            <a:cxnLst/>
            <a:rect l="l" t="t" r="r" b="b"/>
            <a:pathLst>
              <a:path w="489584" h="209550">
                <a:moveTo>
                  <a:pt x="0" y="209550"/>
                </a:moveTo>
                <a:lnTo>
                  <a:pt x="489483" y="209550"/>
                </a:lnTo>
                <a:lnTo>
                  <a:pt x="4894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274644" y="37705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6110"/>
                <a:gridCol w="508634"/>
                <a:gridCol w="3686809"/>
                <a:gridCol w="1338579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096856" y="41134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351123" y="4113403"/>
          <a:ext cx="60839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8275"/>
                <a:gridCol w="762635"/>
                <a:gridCol w="4322445"/>
                <a:gridCol w="829944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53975"/>
                <a:gridCol w="104775"/>
                <a:gridCol w="158750"/>
                <a:gridCol w="317500"/>
                <a:gridCol w="317500"/>
                <a:gridCol w="317500"/>
                <a:gridCol w="1111884"/>
                <a:gridCol w="1111885"/>
                <a:gridCol w="953134"/>
                <a:gridCol w="476250"/>
                <a:gridCol w="476250"/>
                <a:gridCol w="625475"/>
              </a:tblGrid>
              <a:tr h="4000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  <a:tabLst>
                          <a:tab pos="367665" algn="l"/>
                          <a:tab pos="1398270" algn="l"/>
                          <a:tab pos="4152900" algn="l"/>
                          <a:tab pos="61950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7%	27%	60%	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6675">
                        <a:lnSpc>
                          <a:spcPct val="100000"/>
                        </a:lnSpc>
                        <a:tabLst>
                          <a:tab pos="447675" algn="l"/>
                          <a:tab pos="3025140" algn="l"/>
                          <a:tab pos="566039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8%	74%	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1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8191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410845" algn="l"/>
                          <a:tab pos="1011555" algn="l"/>
                          <a:tab pos="3080385" algn="l"/>
                          <a:tab pos="559752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10%	8%	58%	22%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728345" algn="l"/>
                          <a:tab pos="3271520" algn="l"/>
                          <a:tab pos="58521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 </a:t>
                      </a:r>
                      <a:r>
                        <a:rPr dirty="0" sz="900" spc="1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	12%	68%	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1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9" name="object 19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086" y="743661"/>
            <a:ext cx="4021454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73342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Business </a:t>
            </a:r>
            <a:r>
              <a:rPr dirty="0"/>
              <a:t>Unit </a:t>
            </a:r>
            <a:r>
              <a:rPr dirty="0" spc="5"/>
              <a:t>5 </a:t>
            </a:r>
            <a:r>
              <a:rPr dirty="0"/>
              <a:t>- </a:t>
            </a:r>
            <a:r>
              <a:rPr dirty="0" spc="5"/>
              <a:t>Management</a:t>
            </a:r>
            <a:r>
              <a:rPr dirty="0" spc="-80"/>
              <a:t> </a:t>
            </a:r>
            <a:r>
              <a:rPr dirty="0" spc="5"/>
              <a:t>Team</a:t>
            </a:r>
          </a:p>
          <a:p>
            <a:pPr marL="16865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2)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08990"/>
                <a:gridCol w="476884"/>
                <a:gridCol w="318134"/>
                <a:gridCol w="529590"/>
                <a:gridCol w="424180"/>
                <a:gridCol w="635634"/>
                <a:gridCol w="635635"/>
                <a:gridCol w="1271270"/>
                <a:gridCol w="1261745"/>
              </a:tblGrid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2908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2908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396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Business </a:t>
            </a:r>
            <a:r>
              <a:rPr dirty="0"/>
              <a:t>Unit </a:t>
            </a:r>
            <a:r>
              <a:rPr dirty="0" spc="5"/>
              <a:t>6 </a:t>
            </a:r>
            <a:r>
              <a:rPr dirty="0"/>
              <a:t>-</a:t>
            </a:r>
            <a:r>
              <a:rPr dirty="0" spc="-100"/>
              <a:t> </a:t>
            </a:r>
            <a:r>
              <a:rPr dirty="0" spc="5"/>
              <a:t>Sales  (N =</a:t>
            </a:r>
            <a:r>
              <a:rPr dirty="0" spc="-20"/>
              <a:t> </a:t>
            </a:r>
            <a:r>
              <a:rPr dirty="0"/>
              <a:t>25)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2398903"/>
            <a:ext cx="744220" cy="209550"/>
          </a:xfrm>
          <a:custGeom>
            <a:avLst/>
            <a:gdLst/>
            <a:ahLst/>
            <a:cxnLst/>
            <a:rect l="l" t="t" r="r" b="b"/>
            <a:pathLst>
              <a:path w="744220" h="209550">
                <a:moveTo>
                  <a:pt x="0" y="209550"/>
                </a:moveTo>
                <a:lnTo>
                  <a:pt x="743750" y="209550"/>
                </a:lnTo>
                <a:lnTo>
                  <a:pt x="7437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037431" y="2398903"/>
            <a:ext cx="3032760" cy="209550"/>
          </a:xfrm>
          <a:custGeom>
            <a:avLst/>
            <a:gdLst/>
            <a:ahLst/>
            <a:cxnLst/>
            <a:rect l="l" t="t" r="r" b="b"/>
            <a:pathLst>
              <a:path w="3032759" h="209550">
                <a:moveTo>
                  <a:pt x="0" y="209550"/>
                </a:moveTo>
                <a:lnTo>
                  <a:pt x="3032137" y="209550"/>
                </a:lnTo>
                <a:lnTo>
                  <a:pt x="30321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088619" y="2398903"/>
            <a:ext cx="2346325" cy="209550"/>
          </a:xfrm>
          <a:custGeom>
            <a:avLst/>
            <a:gdLst/>
            <a:ahLst/>
            <a:cxnLst/>
            <a:rect l="l" t="t" r="r" b="b"/>
            <a:pathLst>
              <a:path w="2346325" h="209550">
                <a:moveTo>
                  <a:pt x="0" y="209550"/>
                </a:moveTo>
                <a:lnTo>
                  <a:pt x="2345829" y="209550"/>
                </a:lnTo>
                <a:lnTo>
                  <a:pt x="234582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3427603"/>
            <a:ext cx="172085" cy="209550"/>
          </a:xfrm>
          <a:custGeom>
            <a:avLst/>
            <a:gdLst/>
            <a:ahLst/>
            <a:cxnLst/>
            <a:rect l="l" t="t" r="r" b="b"/>
            <a:pathLst>
              <a:path w="172085" h="209550">
                <a:moveTo>
                  <a:pt x="0" y="209550"/>
                </a:moveTo>
                <a:lnTo>
                  <a:pt x="171653" y="209550"/>
                </a:lnTo>
                <a:lnTo>
                  <a:pt x="17165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87560" y="3427603"/>
          <a:ext cx="61474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475"/>
                <a:gridCol w="1525270"/>
                <a:gridCol w="2733039"/>
                <a:gridCol w="164274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6856" y="54850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05"/>
                <a:gridCol w="53975"/>
                <a:gridCol w="190500"/>
                <a:gridCol w="152400"/>
                <a:gridCol w="101600"/>
                <a:gridCol w="63500"/>
                <a:gridCol w="190500"/>
                <a:gridCol w="101600"/>
                <a:gridCol w="152400"/>
                <a:gridCol w="152400"/>
                <a:gridCol w="2453640"/>
                <a:gridCol w="190500"/>
                <a:gridCol w="127000"/>
                <a:gridCol w="127000"/>
                <a:gridCol w="114300"/>
                <a:gridCol w="88900"/>
                <a:gridCol w="304800"/>
                <a:gridCol w="1515745"/>
              </a:tblGrid>
              <a:tr h="4000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474345" algn="l"/>
                          <a:tab pos="2381250" algn="l"/>
                          <a:tab pos="508952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12%	48%	37%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  <a:tabLst>
                          <a:tab pos="1122680" algn="l"/>
                          <a:tab pos="3252470" algn="l"/>
                          <a:tab pos="544512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  </a:t>
                      </a:r>
                      <a:r>
                        <a:rPr dirty="0" sz="9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	24%	43%	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495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495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gridSpan="2"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6278" y="1446972"/>
            <a:ext cx="7817486" cy="26388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00694" y="749376"/>
            <a:ext cx="5978525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Approach taken </a:t>
            </a:r>
            <a:r>
              <a:rPr dirty="0"/>
              <a:t>for </a:t>
            </a:r>
            <a:r>
              <a:rPr dirty="0" spc="5"/>
              <a:t>Eurofins Engagement Survey</a:t>
            </a:r>
            <a:r>
              <a:rPr dirty="0" spc="-85"/>
              <a:t> </a:t>
            </a:r>
            <a:r>
              <a:rPr dirty="0" spc="5"/>
              <a:t>2021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810944" y="1726743"/>
            <a:ext cx="1355725" cy="374015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250"/>
              </a:spcBef>
            </a:pPr>
            <a:r>
              <a:rPr dirty="0" sz="1200" b="1">
                <a:latin typeface="Arial"/>
                <a:cs typeface="Arial"/>
              </a:rPr>
              <a:t>Survey Analysis</a:t>
            </a:r>
            <a:r>
              <a:rPr dirty="0" sz="1200" spc="-10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&amp;  Presentation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7567" y="2209571"/>
            <a:ext cx="1118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Survey</a:t>
            </a:r>
            <a:r>
              <a:rPr dirty="0" sz="1200" spc="-8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Launch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39811" y="2210232"/>
            <a:ext cx="796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0AE50"/>
                </a:solidFill>
                <a:latin typeface="Arial"/>
                <a:cs typeface="Arial"/>
              </a:rPr>
              <a:t>We are</a:t>
            </a:r>
            <a:r>
              <a:rPr dirty="0" sz="1200" spc="-90" b="1">
                <a:solidFill>
                  <a:srgbClr val="00AE50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00AE50"/>
                </a:solidFill>
                <a:latin typeface="Arial"/>
                <a:cs typeface="Arial"/>
              </a:rPr>
              <a:t>ere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4000" y="2716873"/>
            <a:ext cx="1050290" cy="374650"/>
          </a:xfrm>
          <a:prstGeom prst="rect">
            <a:avLst/>
          </a:prstGeom>
        </p:spPr>
        <p:txBody>
          <a:bodyPr wrap="square" lIns="0" tIns="31750" rIns="0" bIns="0" rtlCol="0" vert="horz">
            <a:spAutoFit/>
          </a:bodyPr>
          <a:lstStyle/>
          <a:p>
            <a:pPr marL="12700" marR="5080">
              <a:lnSpc>
                <a:spcPts val="1310"/>
              </a:lnSpc>
              <a:spcBef>
                <a:spcPts val="250"/>
              </a:spcBef>
            </a:pPr>
            <a:r>
              <a:rPr dirty="0" sz="1200" b="1">
                <a:latin typeface="Arial"/>
                <a:cs typeface="Arial"/>
              </a:rPr>
              <a:t>Customized  Questionnaire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70714" y="2501290"/>
            <a:ext cx="1461770" cy="85026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ct val="87500"/>
              </a:lnSpc>
              <a:spcBef>
                <a:spcPts val="290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Before launch of the 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survey,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there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was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a  communication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shared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with the employees  about the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survey.</a:t>
            </a:r>
            <a:r>
              <a:rPr dirty="0" sz="1200" spc="-2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The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70714" y="3301670"/>
            <a:ext cx="1393190" cy="2101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564515" algn="l"/>
                <a:tab pos="1136015" algn="l"/>
              </a:tabLst>
            </a:pP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onlin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e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	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surve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y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	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was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70714" y="3461690"/>
            <a:ext cx="1489075" cy="37147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ts val="1270"/>
              </a:lnSpc>
              <a:spcBef>
                <a:spcPts val="290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launched on</a:t>
            </a:r>
            <a:r>
              <a:rPr dirty="0" sz="1200" spc="-85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November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18,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2019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2770" y="3223184"/>
            <a:ext cx="1381125" cy="85026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just" marL="12700" marR="5080">
              <a:lnSpc>
                <a:spcPct val="85200"/>
              </a:lnSpc>
              <a:spcBef>
                <a:spcPts val="320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Basis the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discussions,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customized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questions  </a:t>
            </a:r>
            <a:r>
              <a:rPr dirty="0" sz="1050" spc="5">
                <a:solidFill>
                  <a:srgbClr val="505050"/>
                </a:solidFill>
                <a:latin typeface="Calibri"/>
                <a:cs typeface="Calibri"/>
              </a:rPr>
              <a:t>were recommended</a:t>
            </a:r>
            <a:r>
              <a:rPr dirty="0" sz="1050" spc="-40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050" spc="-5">
                <a:solidFill>
                  <a:srgbClr val="505050"/>
                </a:solidFill>
                <a:latin typeface="Calibri"/>
                <a:cs typeface="Calibri"/>
              </a:rPr>
              <a:t>by</a:t>
            </a:r>
            <a:endParaRPr sz="1050">
              <a:latin typeface="Calibri"/>
              <a:cs typeface="Calibri"/>
            </a:endParaRPr>
          </a:p>
          <a:p>
            <a:pPr algn="just" marL="12700" marR="80645">
              <a:lnSpc>
                <a:spcPts val="1260"/>
              </a:lnSpc>
              <a:spcBef>
                <a:spcPts val="240"/>
              </a:spcBef>
            </a:pP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PB and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signed-off by  Eurofins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00694" y="3081148"/>
            <a:ext cx="1656714" cy="2017395"/>
          </a:xfrm>
          <a:prstGeom prst="rect">
            <a:avLst/>
          </a:prstGeom>
        </p:spPr>
        <p:txBody>
          <a:bodyPr wrap="square" lIns="0" tIns="10413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200" b="1">
                <a:latin typeface="Arial"/>
                <a:cs typeface="Arial"/>
              </a:rPr>
              <a:t>Discovery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Discussion</a:t>
            </a:r>
            <a:endParaRPr sz="1200">
              <a:latin typeface="Arial"/>
              <a:cs typeface="Arial"/>
            </a:endParaRPr>
          </a:p>
          <a:p>
            <a:pPr marL="43180" marR="132715">
              <a:lnSpc>
                <a:spcPct val="86000"/>
              </a:lnSpc>
              <a:spcBef>
                <a:spcPts val="940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There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were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Leadership  discussions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done by PB,  with Top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Management  </a:t>
            </a:r>
            <a:r>
              <a:rPr dirty="0" sz="1050" spc="5">
                <a:solidFill>
                  <a:srgbClr val="505050"/>
                </a:solidFill>
                <a:latin typeface="Calibri"/>
                <a:cs typeface="Calibri"/>
              </a:rPr>
              <a:t>and</a:t>
            </a:r>
            <a:r>
              <a:rPr dirty="0" sz="1050" spc="-5">
                <a:solidFill>
                  <a:srgbClr val="50505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505050"/>
                </a:solidFill>
                <a:latin typeface="Calibri"/>
                <a:cs typeface="Calibri"/>
              </a:rPr>
              <a:t>BU/Functional</a:t>
            </a:r>
            <a:endParaRPr sz="1050">
              <a:latin typeface="Calibri"/>
              <a:cs typeface="Calibri"/>
            </a:endParaRPr>
          </a:p>
          <a:p>
            <a:pPr marL="43180" marR="5080">
              <a:lnSpc>
                <a:spcPts val="1260"/>
              </a:lnSpc>
              <a:spcBef>
                <a:spcPts val="235"/>
              </a:spcBef>
            </a:pP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Heads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and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FGD’s with  employees at the </a:t>
            </a:r>
            <a:r>
              <a:rPr dirty="0" sz="1200" spc="5">
                <a:solidFill>
                  <a:srgbClr val="505050"/>
                </a:solidFill>
                <a:latin typeface="Calibri"/>
                <a:cs typeface="Calibri"/>
              </a:rPr>
              <a:t>4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levels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in the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organization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across 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functions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to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understand  </a:t>
            </a:r>
            <a:r>
              <a:rPr dirty="0" sz="1200">
                <a:solidFill>
                  <a:srgbClr val="505050"/>
                </a:solidFill>
                <a:latin typeface="Calibri"/>
                <a:cs typeface="Calibri"/>
              </a:rPr>
              <a:t>typical areas that can be  </a:t>
            </a:r>
            <a:r>
              <a:rPr dirty="0" sz="1200" spc="-5">
                <a:solidFill>
                  <a:srgbClr val="505050"/>
                </a:solidFill>
                <a:latin typeface="Calibri"/>
                <a:cs typeface="Calibri"/>
              </a:rPr>
              <a:t>surveyed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1 </a:t>
            </a:r>
            <a:r>
              <a:rPr dirty="0"/>
              <a:t>- </a:t>
            </a:r>
            <a:r>
              <a:rPr dirty="0" spc="5"/>
              <a:t>Chemical  (N =</a:t>
            </a:r>
            <a:r>
              <a:rPr dirty="0" spc="-20"/>
              <a:t> </a:t>
            </a:r>
            <a:r>
              <a:rPr dirty="0"/>
              <a:t>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41134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51123" y="4113403"/>
            <a:ext cx="489584" cy="209550"/>
          </a:xfrm>
          <a:custGeom>
            <a:avLst/>
            <a:gdLst/>
            <a:ahLst/>
            <a:cxnLst/>
            <a:rect l="l" t="t" r="r" b="b"/>
            <a:pathLst>
              <a:path w="489585" h="209550">
                <a:moveTo>
                  <a:pt x="0" y="209550"/>
                </a:moveTo>
                <a:lnTo>
                  <a:pt x="489483" y="209550"/>
                </a:lnTo>
                <a:lnTo>
                  <a:pt x="4894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59657" y="4113403"/>
            <a:ext cx="3286760" cy="209550"/>
          </a:xfrm>
          <a:custGeom>
            <a:avLst/>
            <a:gdLst/>
            <a:ahLst/>
            <a:cxnLst/>
            <a:rect l="l" t="t" r="r" b="b"/>
            <a:pathLst>
              <a:path w="3286759" h="209550">
                <a:moveTo>
                  <a:pt x="0" y="209550"/>
                </a:moveTo>
                <a:lnTo>
                  <a:pt x="3286404" y="209550"/>
                </a:lnTo>
                <a:lnTo>
                  <a:pt x="32864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65111" y="4113403"/>
            <a:ext cx="2269490" cy="209550"/>
          </a:xfrm>
          <a:custGeom>
            <a:avLst/>
            <a:gdLst/>
            <a:ahLst/>
            <a:cxnLst/>
            <a:rect l="l" t="t" r="r" b="b"/>
            <a:pathLst>
              <a:path w="2269490" h="209550">
                <a:moveTo>
                  <a:pt x="0" y="209550"/>
                </a:moveTo>
                <a:lnTo>
                  <a:pt x="2269337" y="209550"/>
                </a:lnTo>
                <a:lnTo>
                  <a:pt x="22693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190500"/>
                <a:gridCol w="127000"/>
                <a:gridCol w="381000"/>
                <a:gridCol w="254000"/>
                <a:gridCol w="2033905"/>
                <a:gridCol w="508635"/>
                <a:gridCol w="635635"/>
                <a:gridCol w="317500"/>
                <a:gridCol w="317499"/>
                <a:gridCol w="1261745"/>
              </a:tblGrid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tabLst>
                          <a:tab pos="452755" algn="l"/>
                          <a:tab pos="2330450" algn="l"/>
                          <a:tab pos="512762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8%	52%	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2 </a:t>
            </a:r>
            <a:r>
              <a:rPr dirty="0"/>
              <a:t>-</a:t>
            </a:r>
            <a:r>
              <a:rPr dirty="0" spc="-45"/>
              <a:t> </a:t>
            </a:r>
            <a:r>
              <a:rPr dirty="0" spc="5"/>
              <a:t>Finance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79375"/>
                <a:gridCol w="238125"/>
                <a:gridCol w="158750"/>
                <a:gridCol w="158750"/>
                <a:gridCol w="238125"/>
                <a:gridCol w="79375"/>
                <a:gridCol w="317500"/>
                <a:gridCol w="396875"/>
                <a:gridCol w="661669"/>
                <a:gridCol w="131444"/>
                <a:gridCol w="396239"/>
                <a:gridCol w="634365"/>
                <a:gridCol w="157479"/>
                <a:gridCol w="793114"/>
                <a:gridCol w="1577975"/>
              </a:tblGrid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1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1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53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3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5"/>
              <a:t>HPLC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5998" y="209550"/>
                </a:lnTo>
                <a:lnTo>
                  <a:pt x="24599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37319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61906" y="2398903"/>
            <a:ext cx="5013325" cy="209550"/>
          </a:xfrm>
          <a:custGeom>
            <a:avLst/>
            <a:gdLst/>
            <a:ahLst/>
            <a:cxnLst/>
            <a:rect l="l" t="t" r="r" b="b"/>
            <a:pathLst>
              <a:path w="5013325" h="209550">
                <a:moveTo>
                  <a:pt x="0" y="209550"/>
                </a:moveTo>
                <a:lnTo>
                  <a:pt x="5012994" y="209550"/>
                </a:lnTo>
                <a:lnTo>
                  <a:pt x="501299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756897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393963" y="2398903"/>
            <a:ext cx="1040765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6856" y="2741803"/>
            <a:ext cx="180340" cy="209550"/>
          </a:xfrm>
          <a:custGeom>
            <a:avLst/>
            <a:gdLst/>
            <a:ahLst/>
            <a:cxnLst/>
            <a:rect l="l" t="t" r="r" b="b"/>
            <a:pathLst>
              <a:path w="180339" h="209550">
                <a:moveTo>
                  <a:pt x="0" y="209550"/>
                </a:moveTo>
                <a:lnTo>
                  <a:pt x="179895" y="209550"/>
                </a:lnTo>
                <a:lnTo>
                  <a:pt x="1798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104273" y="27748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5802" y="2741803"/>
            <a:ext cx="4947285" cy="209550"/>
          </a:xfrm>
          <a:custGeom>
            <a:avLst/>
            <a:gdLst/>
            <a:ahLst/>
            <a:cxnLst/>
            <a:rect l="l" t="t" r="r" b="b"/>
            <a:pathLst>
              <a:path w="4947284" h="209550">
                <a:moveTo>
                  <a:pt x="0" y="209550"/>
                </a:moveTo>
                <a:lnTo>
                  <a:pt x="4946903" y="209550"/>
                </a:lnTo>
                <a:lnTo>
                  <a:pt x="494690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657748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261756" y="2741803"/>
            <a:ext cx="1172845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3093681" y="31177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74644" y="3084703"/>
            <a:ext cx="4589780" cy="209550"/>
          </a:xfrm>
          <a:custGeom>
            <a:avLst/>
            <a:gdLst/>
            <a:ahLst/>
            <a:cxnLst/>
            <a:rect l="l" t="t" r="r" b="b"/>
            <a:pathLst>
              <a:path w="4589780" h="209550">
                <a:moveTo>
                  <a:pt x="0" y="209550"/>
                </a:moveTo>
                <a:lnTo>
                  <a:pt x="4589513" y="209550"/>
                </a:lnTo>
                <a:lnTo>
                  <a:pt x="458951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5457888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83207" y="3084703"/>
            <a:ext cx="1551305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96856" y="3427603"/>
            <a:ext cx="180340" cy="209550"/>
          </a:xfrm>
          <a:custGeom>
            <a:avLst/>
            <a:gdLst/>
            <a:ahLst/>
            <a:cxnLst/>
            <a:rect l="l" t="t" r="r" b="b"/>
            <a:pathLst>
              <a:path w="180339" h="209550">
                <a:moveTo>
                  <a:pt x="0" y="209550"/>
                </a:moveTo>
                <a:lnTo>
                  <a:pt x="179895" y="209550"/>
                </a:lnTo>
                <a:lnTo>
                  <a:pt x="1798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104273" y="34606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95802" y="3427603"/>
            <a:ext cx="5542915" cy="209550"/>
          </a:xfrm>
          <a:custGeom>
            <a:avLst/>
            <a:gdLst/>
            <a:ahLst/>
            <a:cxnLst/>
            <a:rect l="l" t="t" r="r" b="b"/>
            <a:pathLst>
              <a:path w="5542915" h="209550">
                <a:moveTo>
                  <a:pt x="0" y="209550"/>
                </a:moveTo>
                <a:lnTo>
                  <a:pt x="5542457" y="209550"/>
                </a:lnTo>
                <a:lnTo>
                  <a:pt x="554245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955525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57310" y="3427603"/>
            <a:ext cx="577215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96856" y="3770503"/>
            <a:ext cx="5384165" cy="209550"/>
          </a:xfrm>
          <a:custGeom>
            <a:avLst/>
            <a:gdLst/>
            <a:ahLst/>
            <a:cxnLst/>
            <a:rect l="l" t="t" r="r" b="b"/>
            <a:pathLst>
              <a:path w="5384165" h="209550">
                <a:moveTo>
                  <a:pt x="0" y="209550"/>
                </a:moveTo>
                <a:lnTo>
                  <a:pt x="5384101" y="209550"/>
                </a:lnTo>
                <a:lnTo>
                  <a:pt x="538410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5677395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500008" y="3770503"/>
            <a:ext cx="934719" cy="209550"/>
          </a:xfrm>
          <a:custGeom>
            <a:avLst/>
            <a:gdLst/>
            <a:ahLst/>
            <a:cxnLst/>
            <a:rect l="l" t="t" r="r" b="b"/>
            <a:pathLst>
              <a:path w="934720" h="209550">
                <a:moveTo>
                  <a:pt x="0" y="209550"/>
                </a:moveTo>
                <a:lnTo>
                  <a:pt x="934440" y="209550"/>
                </a:lnTo>
                <a:lnTo>
                  <a:pt x="93444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855723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8023262" y="4113403"/>
            <a:ext cx="1411605" cy="209550"/>
          </a:xfrm>
          <a:custGeom>
            <a:avLst/>
            <a:gdLst/>
            <a:ahLst/>
            <a:cxnLst/>
            <a:rect l="l" t="t" r="r" b="b"/>
            <a:pathLst>
              <a:path w="1411604" h="209550">
                <a:moveTo>
                  <a:pt x="0" y="209550"/>
                </a:moveTo>
                <a:lnTo>
                  <a:pt x="1411198" y="209550"/>
                </a:lnTo>
                <a:lnTo>
                  <a:pt x="141119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9056217" y="4456303"/>
            <a:ext cx="378460" cy="209550"/>
          </a:xfrm>
          <a:custGeom>
            <a:avLst/>
            <a:gdLst/>
            <a:ahLst/>
            <a:cxnLst/>
            <a:rect l="l" t="t" r="r" b="b"/>
            <a:pathLst>
              <a:path w="378459" h="209550">
                <a:moveTo>
                  <a:pt x="0" y="209550"/>
                </a:moveTo>
                <a:lnTo>
                  <a:pt x="378244" y="209550"/>
                </a:lnTo>
                <a:lnTo>
                  <a:pt x="37824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96856" y="47992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7864347" y="5142103"/>
            <a:ext cx="1570355" cy="209550"/>
          </a:xfrm>
          <a:custGeom>
            <a:avLst/>
            <a:gdLst/>
            <a:ahLst/>
            <a:cxnLst/>
            <a:rect l="l" t="t" r="r" b="b"/>
            <a:pathLst>
              <a:path w="1570354" h="209550">
                <a:moveTo>
                  <a:pt x="0" y="209550"/>
                </a:moveTo>
                <a:lnTo>
                  <a:pt x="1570113" y="209550"/>
                </a:lnTo>
                <a:lnTo>
                  <a:pt x="157011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7467053" y="5485003"/>
            <a:ext cx="1967864" cy="209550"/>
          </a:xfrm>
          <a:custGeom>
            <a:avLst/>
            <a:gdLst/>
            <a:ahLst/>
            <a:cxnLst/>
            <a:rect l="l" t="t" r="r" b="b"/>
            <a:pathLst>
              <a:path w="1967865" h="209550">
                <a:moveTo>
                  <a:pt x="0" y="209550"/>
                </a:moveTo>
                <a:lnTo>
                  <a:pt x="1967395" y="209550"/>
                </a:lnTo>
                <a:lnTo>
                  <a:pt x="19673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749300" y="4113403"/>
          <a:ext cx="8597900" cy="1581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735"/>
                <a:gridCol w="330835"/>
                <a:gridCol w="1966595"/>
                <a:gridCol w="218439"/>
                <a:gridCol w="297814"/>
                <a:gridCol w="1569084"/>
                <a:gridCol w="396875"/>
                <a:gridCol w="158750"/>
                <a:gridCol w="535940"/>
                <a:gridCol w="495934"/>
                <a:gridCol w="299720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Performance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Conditions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Innovation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24955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3378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0" name="object 50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868085" y="6007138"/>
            <a:ext cx="278447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28700" algn="l"/>
                <a:tab pos="1671320" algn="l"/>
              </a:tabLst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	Disagree	</a:t>
            </a: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4 </a:t>
            </a:r>
            <a:r>
              <a:rPr dirty="0"/>
              <a:t>- </a:t>
            </a:r>
            <a:r>
              <a:rPr dirty="0" spc="5"/>
              <a:t>Inorganic  (N =</a:t>
            </a:r>
            <a:r>
              <a:rPr dirty="0" spc="-20"/>
              <a:t> </a:t>
            </a:r>
            <a:r>
              <a:rPr dirty="0"/>
              <a:t>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7418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05"/>
                <a:gridCol w="381635"/>
                <a:gridCol w="127634"/>
                <a:gridCol w="509269"/>
                <a:gridCol w="318769"/>
                <a:gridCol w="191769"/>
                <a:gridCol w="445769"/>
                <a:gridCol w="64135"/>
                <a:gridCol w="254635"/>
                <a:gridCol w="636269"/>
                <a:gridCol w="1907539"/>
                <a:gridCol w="254635"/>
                <a:gridCol w="699770"/>
                <a:gridCol w="308610"/>
              </a:tblGrid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495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495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0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19346" y="743661"/>
            <a:ext cx="259207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5 </a:t>
            </a:r>
            <a:r>
              <a:rPr dirty="0"/>
              <a:t>-</a:t>
            </a:r>
            <a:r>
              <a:rPr dirty="0" spc="-75"/>
              <a:t> </a:t>
            </a:r>
            <a:r>
              <a:rPr dirty="0" spc="5"/>
              <a:t>Inspections  (N =</a:t>
            </a:r>
            <a:r>
              <a:rPr dirty="0" spc="-20"/>
              <a:t> </a:t>
            </a:r>
            <a:r>
              <a:rPr dirty="0"/>
              <a:t>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216535" cy="209550"/>
          </a:xfrm>
          <a:custGeom>
            <a:avLst/>
            <a:gdLst/>
            <a:ahLst/>
            <a:cxnLst/>
            <a:rect l="l" t="t" r="r" b="b"/>
            <a:pathLst>
              <a:path w="216535" h="209550">
                <a:moveTo>
                  <a:pt x="0" y="209550"/>
                </a:moveTo>
                <a:lnTo>
                  <a:pt x="216141" y="209550"/>
                </a:lnTo>
                <a:lnTo>
                  <a:pt x="2161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22396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332060" y="2398903"/>
            <a:ext cx="452120" cy="209550"/>
          </a:xfrm>
          <a:custGeom>
            <a:avLst/>
            <a:gdLst/>
            <a:ahLst/>
            <a:cxnLst/>
            <a:rect l="l" t="t" r="r" b="b"/>
            <a:pathLst>
              <a:path w="452120" h="209550">
                <a:moveTo>
                  <a:pt x="0" y="209550"/>
                </a:moveTo>
                <a:lnTo>
                  <a:pt x="451980" y="209550"/>
                </a:lnTo>
                <a:lnTo>
                  <a:pt x="45198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475507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803091" y="2398903"/>
            <a:ext cx="1629410" cy="209550"/>
          </a:xfrm>
          <a:custGeom>
            <a:avLst/>
            <a:gdLst/>
            <a:ahLst/>
            <a:cxnLst/>
            <a:rect l="l" t="t" r="r" b="b"/>
            <a:pathLst>
              <a:path w="1629410" h="209550">
                <a:moveTo>
                  <a:pt x="0" y="209550"/>
                </a:moveTo>
                <a:lnTo>
                  <a:pt x="1629232" y="209550"/>
                </a:lnTo>
                <a:lnTo>
                  <a:pt x="162923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506188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51360" y="2398903"/>
            <a:ext cx="3748404" cy="209550"/>
          </a:xfrm>
          <a:custGeom>
            <a:avLst/>
            <a:gdLst/>
            <a:ahLst/>
            <a:cxnLst/>
            <a:rect l="l" t="t" r="r" b="b"/>
            <a:pathLst>
              <a:path w="3748404" h="209550">
                <a:moveTo>
                  <a:pt x="0" y="209550"/>
                </a:moveTo>
                <a:lnTo>
                  <a:pt x="3747897" y="209550"/>
                </a:lnTo>
                <a:lnTo>
                  <a:pt x="374789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213803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218307" y="2398903"/>
            <a:ext cx="216535" cy="209550"/>
          </a:xfrm>
          <a:custGeom>
            <a:avLst/>
            <a:gdLst/>
            <a:ahLst/>
            <a:cxnLst/>
            <a:rect l="l" t="t" r="r" b="b"/>
            <a:pathLst>
              <a:path w="216534" h="209550">
                <a:moveTo>
                  <a:pt x="0" y="209550"/>
                </a:moveTo>
                <a:lnTo>
                  <a:pt x="216141" y="209550"/>
                </a:lnTo>
                <a:lnTo>
                  <a:pt x="2161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9243847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6856" y="2741803"/>
            <a:ext cx="334645" cy="209550"/>
          </a:xfrm>
          <a:custGeom>
            <a:avLst/>
            <a:gdLst/>
            <a:ahLst/>
            <a:cxnLst/>
            <a:rect l="l" t="t" r="r" b="b"/>
            <a:pathLst>
              <a:path w="334645" h="209550">
                <a:moveTo>
                  <a:pt x="0" y="209550"/>
                </a:moveTo>
                <a:lnTo>
                  <a:pt x="334378" y="209550"/>
                </a:lnTo>
                <a:lnTo>
                  <a:pt x="33437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81515" y="27748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50297" y="2741803"/>
            <a:ext cx="1393825" cy="209550"/>
          </a:xfrm>
          <a:custGeom>
            <a:avLst/>
            <a:gdLst/>
            <a:ahLst/>
            <a:cxnLst/>
            <a:rect l="l" t="t" r="r" b="b"/>
            <a:pathLst>
              <a:path w="1393825" h="209550">
                <a:moveTo>
                  <a:pt x="0" y="209550"/>
                </a:moveTo>
                <a:lnTo>
                  <a:pt x="1393393" y="209550"/>
                </a:lnTo>
                <a:lnTo>
                  <a:pt x="13933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035475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862741" y="2741803"/>
            <a:ext cx="3336290" cy="209550"/>
          </a:xfrm>
          <a:custGeom>
            <a:avLst/>
            <a:gdLst/>
            <a:ahLst/>
            <a:cxnLst/>
            <a:rect l="l" t="t" r="r" b="b"/>
            <a:pathLst>
              <a:path w="3336290" h="209550">
                <a:moveTo>
                  <a:pt x="0" y="209550"/>
                </a:moveTo>
                <a:lnTo>
                  <a:pt x="3335985" y="209550"/>
                </a:lnTo>
                <a:lnTo>
                  <a:pt x="333598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419215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17775" y="2741803"/>
            <a:ext cx="1217295" cy="209550"/>
          </a:xfrm>
          <a:custGeom>
            <a:avLst/>
            <a:gdLst/>
            <a:ahLst/>
            <a:cxnLst/>
            <a:rect l="l" t="t" r="r" b="b"/>
            <a:pathLst>
              <a:path w="1217295" h="209550">
                <a:moveTo>
                  <a:pt x="0" y="209550"/>
                </a:moveTo>
                <a:lnTo>
                  <a:pt x="1216685" y="209550"/>
                </a:lnTo>
                <a:lnTo>
                  <a:pt x="121668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8714600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96856" y="3084703"/>
            <a:ext cx="263525" cy="209550"/>
          </a:xfrm>
          <a:custGeom>
            <a:avLst/>
            <a:gdLst/>
            <a:ahLst/>
            <a:cxnLst/>
            <a:rect l="l" t="t" r="r" b="b"/>
            <a:pathLst>
              <a:path w="263525" h="209550">
                <a:moveTo>
                  <a:pt x="0" y="209550"/>
                </a:moveTo>
                <a:lnTo>
                  <a:pt x="263207" y="209550"/>
                </a:lnTo>
                <a:lnTo>
                  <a:pt x="26320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79127" y="3084703"/>
            <a:ext cx="263525" cy="209550"/>
          </a:xfrm>
          <a:custGeom>
            <a:avLst/>
            <a:gdLst/>
            <a:ahLst/>
            <a:cxnLst/>
            <a:rect l="l" t="t" r="r" b="b"/>
            <a:pathLst>
              <a:path w="263525" h="209550">
                <a:moveTo>
                  <a:pt x="0" y="209550"/>
                </a:moveTo>
                <a:lnTo>
                  <a:pt x="263207" y="209550"/>
                </a:lnTo>
                <a:lnTo>
                  <a:pt x="26320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145929" y="3117748"/>
            <a:ext cx="4476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4640" algn="l"/>
              </a:tabLst>
            </a:pPr>
            <a:r>
              <a:rPr dirty="0" sz="900">
                <a:latin typeface="Calibri"/>
                <a:cs typeface="Calibri"/>
              </a:rPr>
              <a:t>4%	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61384" y="3084703"/>
            <a:ext cx="546735" cy="209550"/>
          </a:xfrm>
          <a:custGeom>
            <a:avLst/>
            <a:gdLst/>
            <a:ahLst/>
            <a:cxnLst/>
            <a:rect l="l" t="t" r="r" b="b"/>
            <a:pathLst>
              <a:path w="546735" h="209550">
                <a:moveTo>
                  <a:pt x="0" y="209550"/>
                </a:moveTo>
                <a:lnTo>
                  <a:pt x="546112" y="209550"/>
                </a:lnTo>
                <a:lnTo>
                  <a:pt x="54611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851909" y="31177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226547" y="3084703"/>
            <a:ext cx="4643120" cy="209550"/>
          </a:xfrm>
          <a:custGeom>
            <a:avLst/>
            <a:gdLst/>
            <a:ahLst/>
            <a:cxnLst/>
            <a:rect l="l" t="t" r="r" b="b"/>
            <a:pathLst>
              <a:path w="4643120" h="209550">
                <a:moveTo>
                  <a:pt x="0" y="209550"/>
                </a:moveTo>
                <a:lnTo>
                  <a:pt x="4642738" y="209550"/>
                </a:lnTo>
                <a:lnTo>
                  <a:pt x="464273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436410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888348" y="3084703"/>
            <a:ext cx="546735" cy="209550"/>
          </a:xfrm>
          <a:custGeom>
            <a:avLst/>
            <a:gdLst/>
            <a:ahLst/>
            <a:cxnLst/>
            <a:rect l="l" t="t" r="r" b="b"/>
            <a:pathLst>
              <a:path w="546734" h="209550">
                <a:moveTo>
                  <a:pt x="0" y="209550"/>
                </a:moveTo>
                <a:lnTo>
                  <a:pt x="546112" y="209550"/>
                </a:lnTo>
                <a:lnTo>
                  <a:pt x="54611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9078861" y="31177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96856" y="3427603"/>
            <a:ext cx="510540" cy="209550"/>
          </a:xfrm>
          <a:custGeom>
            <a:avLst/>
            <a:gdLst/>
            <a:ahLst/>
            <a:cxnLst/>
            <a:rect l="l" t="t" r="r" b="b"/>
            <a:pathLst>
              <a:path w="510539" h="209550">
                <a:moveTo>
                  <a:pt x="0" y="209550"/>
                </a:moveTo>
                <a:lnTo>
                  <a:pt x="510514" y="209550"/>
                </a:lnTo>
                <a:lnTo>
                  <a:pt x="51051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269576" y="34606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626421" y="3427603"/>
            <a:ext cx="687705" cy="209550"/>
          </a:xfrm>
          <a:custGeom>
            <a:avLst/>
            <a:gdLst/>
            <a:ahLst/>
            <a:cxnLst/>
            <a:rect l="l" t="t" r="r" b="b"/>
            <a:pathLst>
              <a:path w="687704" h="209550">
                <a:moveTo>
                  <a:pt x="0" y="209550"/>
                </a:moveTo>
                <a:lnTo>
                  <a:pt x="687247" y="209550"/>
                </a:lnTo>
                <a:lnTo>
                  <a:pt x="68724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858539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332719" y="3427603"/>
            <a:ext cx="1393825" cy="209550"/>
          </a:xfrm>
          <a:custGeom>
            <a:avLst/>
            <a:gdLst/>
            <a:ahLst/>
            <a:cxnLst/>
            <a:rect l="l" t="t" r="r" b="b"/>
            <a:pathLst>
              <a:path w="1393825" h="209550">
                <a:moveTo>
                  <a:pt x="0" y="209550"/>
                </a:moveTo>
                <a:lnTo>
                  <a:pt x="1393532" y="209550"/>
                </a:lnTo>
                <a:lnTo>
                  <a:pt x="139353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4917973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745302" y="3427603"/>
            <a:ext cx="2983230" cy="209550"/>
          </a:xfrm>
          <a:custGeom>
            <a:avLst/>
            <a:gdLst/>
            <a:ahLst/>
            <a:cxnLst/>
            <a:rect l="l" t="t" r="r" b="b"/>
            <a:pathLst>
              <a:path w="2983229" h="209550">
                <a:moveTo>
                  <a:pt x="0" y="209550"/>
                </a:moveTo>
                <a:lnTo>
                  <a:pt x="2982861" y="209550"/>
                </a:lnTo>
                <a:lnTo>
                  <a:pt x="298286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7125220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8747214" y="3427603"/>
            <a:ext cx="687705" cy="209550"/>
          </a:xfrm>
          <a:custGeom>
            <a:avLst/>
            <a:gdLst/>
            <a:ahLst/>
            <a:cxnLst/>
            <a:rect l="l" t="t" r="r" b="b"/>
            <a:pathLst>
              <a:path w="687704" h="209550">
                <a:moveTo>
                  <a:pt x="0" y="209550"/>
                </a:moveTo>
                <a:lnTo>
                  <a:pt x="687247" y="209550"/>
                </a:lnTo>
                <a:lnTo>
                  <a:pt x="68724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8979319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274644" y="3770503"/>
            <a:ext cx="263525" cy="209550"/>
          </a:xfrm>
          <a:custGeom>
            <a:avLst/>
            <a:gdLst/>
            <a:ahLst/>
            <a:cxnLst/>
            <a:rect l="l" t="t" r="r" b="b"/>
            <a:pathLst>
              <a:path w="263525" h="209550">
                <a:moveTo>
                  <a:pt x="0" y="209550"/>
                </a:moveTo>
                <a:lnTo>
                  <a:pt x="263245" y="209550"/>
                </a:lnTo>
                <a:lnTo>
                  <a:pt x="26324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7936255" y="3770503"/>
            <a:ext cx="1498600" cy="209550"/>
          </a:xfrm>
          <a:custGeom>
            <a:avLst/>
            <a:gdLst/>
            <a:ahLst/>
            <a:cxnLst/>
            <a:rect l="l" t="t" r="r" b="b"/>
            <a:pathLst>
              <a:path w="1498600" h="209550">
                <a:moveTo>
                  <a:pt x="0" y="209550"/>
                </a:moveTo>
                <a:lnTo>
                  <a:pt x="1498193" y="209550"/>
                </a:lnTo>
                <a:lnTo>
                  <a:pt x="14981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556901" y="4113403"/>
            <a:ext cx="828675" cy="209550"/>
          </a:xfrm>
          <a:custGeom>
            <a:avLst/>
            <a:gdLst/>
            <a:ahLst/>
            <a:cxnLst/>
            <a:rect l="l" t="t" r="r" b="b"/>
            <a:pathLst>
              <a:path w="828675" h="209550">
                <a:moveTo>
                  <a:pt x="0" y="209550"/>
                </a:moveTo>
                <a:lnTo>
                  <a:pt x="828370" y="209550"/>
                </a:lnTo>
                <a:lnTo>
                  <a:pt x="82837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404321" y="4113403"/>
            <a:ext cx="4360545" cy="209550"/>
          </a:xfrm>
          <a:custGeom>
            <a:avLst/>
            <a:gdLst/>
            <a:ahLst/>
            <a:cxnLst/>
            <a:rect l="l" t="t" r="r" b="b"/>
            <a:pathLst>
              <a:path w="4360545" h="209550">
                <a:moveTo>
                  <a:pt x="0" y="209550"/>
                </a:moveTo>
                <a:lnTo>
                  <a:pt x="4360481" y="209550"/>
                </a:lnTo>
                <a:lnTo>
                  <a:pt x="436048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8783853" y="4113403"/>
            <a:ext cx="650875" cy="209550"/>
          </a:xfrm>
          <a:custGeom>
            <a:avLst/>
            <a:gdLst/>
            <a:ahLst/>
            <a:cxnLst/>
            <a:rect l="l" t="t" r="r" b="b"/>
            <a:pathLst>
              <a:path w="650875" h="209550">
                <a:moveTo>
                  <a:pt x="0" y="209550"/>
                </a:moveTo>
                <a:lnTo>
                  <a:pt x="650595" y="209550"/>
                </a:lnTo>
                <a:lnTo>
                  <a:pt x="6505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8041055" y="4456303"/>
            <a:ext cx="1393825" cy="209550"/>
          </a:xfrm>
          <a:custGeom>
            <a:avLst/>
            <a:gdLst/>
            <a:ahLst/>
            <a:cxnLst/>
            <a:rect l="l" t="t" r="r" b="b"/>
            <a:pathLst>
              <a:path w="1393825" h="209550">
                <a:moveTo>
                  <a:pt x="0" y="209550"/>
                </a:moveTo>
                <a:lnTo>
                  <a:pt x="1393393" y="209550"/>
                </a:lnTo>
                <a:lnTo>
                  <a:pt x="13933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9" name="object 59"/>
          <p:cNvGraphicFramePr>
            <a:graphicFrameLocks noGrp="1"/>
          </p:cNvGraphicFramePr>
          <p:nvPr/>
        </p:nvGraphicFramePr>
        <p:xfrm>
          <a:off x="749300" y="3770503"/>
          <a:ext cx="8490585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262889"/>
                <a:gridCol w="210185"/>
                <a:gridCol w="257175"/>
                <a:gridCol w="340360"/>
                <a:gridCol w="247014"/>
                <a:gridCol w="1588135"/>
                <a:gridCol w="352425"/>
                <a:gridCol w="1588770"/>
                <a:gridCol w="103504"/>
                <a:gridCol w="890904"/>
                <a:gridCol w="314959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31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Performance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Conditions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50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787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60" name="object 60"/>
          <p:cNvSpPr txBox="1"/>
          <p:nvPr/>
        </p:nvSpPr>
        <p:spPr>
          <a:xfrm>
            <a:off x="768350" y="48125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096856" y="4799203"/>
            <a:ext cx="5631815" cy="209550"/>
          </a:xfrm>
          <a:custGeom>
            <a:avLst/>
            <a:gdLst/>
            <a:ahLst/>
            <a:cxnLst/>
            <a:rect l="l" t="t" r="r" b="b"/>
            <a:pathLst>
              <a:path w="5631815" h="209550">
                <a:moveTo>
                  <a:pt x="0" y="209550"/>
                </a:moveTo>
                <a:lnTo>
                  <a:pt x="5631370" y="209550"/>
                </a:lnTo>
                <a:lnTo>
                  <a:pt x="563137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5801029" y="48322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8747277" y="4799203"/>
            <a:ext cx="687705" cy="209550"/>
          </a:xfrm>
          <a:custGeom>
            <a:avLst/>
            <a:gdLst/>
            <a:ahLst/>
            <a:cxnLst/>
            <a:rect l="l" t="t" r="r" b="b"/>
            <a:pathLst>
              <a:path w="687704" h="209550">
                <a:moveTo>
                  <a:pt x="0" y="209550"/>
                </a:moveTo>
                <a:lnTo>
                  <a:pt x="687171" y="209550"/>
                </a:lnTo>
                <a:lnTo>
                  <a:pt x="68717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8979357" y="48322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68350" y="51554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96856" y="5142103"/>
            <a:ext cx="687705" cy="209550"/>
          </a:xfrm>
          <a:custGeom>
            <a:avLst/>
            <a:gdLst/>
            <a:ahLst/>
            <a:cxnLst/>
            <a:rect l="l" t="t" r="r" b="b"/>
            <a:pathLst>
              <a:path w="687704" h="209550">
                <a:moveTo>
                  <a:pt x="0" y="209550"/>
                </a:moveTo>
                <a:lnTo>
                  <a:pt x="687171" y="209550"/>
                </a:lnTo>
                <a:lnTo>
                  <a:pt x="68717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3328936" y="51751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803091" y="5142103"/>
            <a:ext cx="5631815" cy="209550"/>
          </a:xfrm>
          <a:custGeom>
            <a:avLst/>
            <a:gdLst/>
            <a:ahLst/>
            <a:cxnLst/>
            <a:rect l="l" t="t" r="r" b="b"/>
            <a:pathLst>
              <a:path w="5631815" h="209550">
                <a:moveTo>
                  <a:pt x="0" y="209550"/>
                </a:moveTo>
                <a:lnTo>
                  <a:pt x="5631370" y="209550"/>
                </a:lnTo>
                <a:lnTo>
                  <a:pt x="563137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6507264" y="51751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68350" y="54983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096856" y="5485003"/>
            <a:ext cx="3865879" cy="209550"/>
          </a:xfrm>
          <a:custGeom>
            <a:avLst/>
            <a:gdLst/>
            <a:ahLst/>
            <a:cxnLst/>
            <a:rect l="l" t="t" r="r" b="b"/>
            <a:pathLst>
              <a:path w="3865879" h="209550">
                <a:moveTo>
                  <a:pt x="0" y="209550"/>
                </a:moveTo>
                <a:lnTo>
                  <a:pt x="3865499" y="209550"/>
                </a:lnTo>
                <a:lnTo>
                  <a:pt x="386549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4918100" y="55180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981405" y="5485003"/>
            <a:ext cx="2453640" cy="209550"/>
          </a:xfrm>
          <a:custGeom>
            <a:avLst/>
            <a:gdLst/>
            <a:ahLst/>
            <a:cxnLst/>
            <a:rect l="l" t="t" r="r" b="b"/>
            <a:pathLst>
              <a:path w="2453640" h="209550">
                <a:moveTo>
                  <a:pt x="0" y="209550"/>
                </a:moveTo>
                <a:lnTo>
                  <a:pt x="2453043" y="209550"/>
                </a:lnTo>
                <a:lnTo>
                  <a:pt x="24530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7" name="object 7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8" name="object 78"/>
          <p:cNvSpPr txBox="1"/>
          <p:nvPr/>
        </p:nvSpPr>
        <p:spPr>
          <a:xfrm>
            <a:off x="8096415" y="55180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/>
          <p:nvPr/>
        </p:nvSpPr>
        <p:spPr>
          <a:xfrm>
            <a:off x="3905480" y="6007138"/>
            <a:ext cx="2749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 txBox="1"/>
          <p:nvPr/>
        </p:nvSpPr>
        <p:spPr>
          <a:xfrm>
            <a:off x="4428721" y="6007138"/>
            <a:ext cx="64643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6 </a:t>
            </a:r>
            <a:r>
              <a:rPr dirty="0"/>
              <a:t>-</a:t>
            </a:r>
            <a:r>
              <a:rPr dirty="0" spc="-35"/>
              <a:t> </a:t>
            </a:r>
            <a:r>
              <a:rPr dirty="0" spc="5"/>
              <a:t>Lab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37871" y="24319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6856" y="27418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37871" y="27748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6856" y="30847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37871" y="31177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6856" y="34276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37871" y="34606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6856" y="37705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137871" y="38035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8350" y="41267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6856" y="41134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137871" y="41464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8350" y="44696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6856" y="44563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137871" y="44893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8350" y="48125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96856" y="47992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137871" y="48322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8350" y="51554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137871" y="51751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8350" y="54983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96856" y="54850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6137871" y="55180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42905" y="743661"/>
            <a:ext cx="27451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7 </a:t>
            </a:r>
            <a:r>
              <a:rPr dirty="0"/>
              <a:t>-</a:t>
            </a:r>
            <a:r>
              <a:rPr dirty="0" spc="-70"/>
              <a:t> </a:t>
            </a:r>
            <a:r>
              <a:rPr dirty="0" spc="5"/>
              <a:t>Microbiology  (N =</a:t>
            </a:r>
            <a:r>
              <a:rPr dirty="0" spc="-15"/>
              <a:t> </a:t>
            </a:r>
            <a:r>
              <a:rPr dirty="0"/>
              <a:t>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88437" y="3427603"/>
            <a:ext cx="246379" cy="209550"/>
          </a:xfrm>
          <a:custGeom>
            <a:avLst/>
            <a:gdLst/>
            <a:ahLst/>
            <a:cxnLst/>
            <a:rect l="l" t="t" r="r" b="b"/>
            <a:pathLst>
              <a:path w="246379" h="209550">
                <a:moveTo>
                  <a:pt x="0" y="209550"/>
                </a:moveTo>
                <a:lnTo>
                  <a:pt x="246024" y="209550"/>
                </a:lnTo>
                <a:lnTo>
                  <a:pt x="2460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6856" y="4113403"/>
            <a:ext cx="193040" cy="209550"/>
          </a:xfrm>
          <a:custGeom>
            <a:avLst/>
            <a:gdLst/>
            <a:ahLst/>
            <a:cxnLst/>
            <a:rect l="l" t="t" r="r" b="b"/>
            <a:pathLst>
              <a:path w="193039" h="209550">
                <a:moveTo>
                  <a:pt x="0" y="209550"/>
                </a:moveTo>
                <a:lnTo>
                  <a:pt x="192620" y="209550"/>
                </a:lnTo>
                <a:lnTo>
                  <a:pt x="1926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308540" y="4113403"/>
          <a:ext cx="6126480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655"/>
                <a:gridCol w="847725"/>
                <a:gridCol w="4450080"/>
                <a:gridCol w="414654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65"/>
                <a:gridCol w="70485"/>
                <a:gridCol w="423544"/>
                <a:gridCol w="212090"/>
                <a:gridCol w="264159"/>
                <a:gridCol w="159384"/>
                <a:gridCol w="1164590"/>
                <a:gridCol w="1589405"/>
                <a:gridCol w="1058545"/>
                <a:gridCol w="211454"/>
                <a:gridCol w="140335"/>
                <a:gridCol w="69850"/>
                <a:gridCol w="360045"/>
                <a:gridCol w="264160"/>
              </a:tblGrid>
              <a:tr h="209550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7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1303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607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36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8 </a:t>
            </a:r>
            <a:r>
              <a:rPr dirty="0"/>
              <a:t>- </a:t>
            </a:r>
            <a:r>
              <a:rPr dirty="0" spc="5"/>
              <a:t>Mnt &amp; QA  (N =</a:t>
            </a:r>
            <a:r>
              <a:rPr dirty="0" spc="-20"/>
              <a:t> </a:t>
            </a:r>
            <a:r>
              <a:rPr dirty="0"/>
              <a:t>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79375"/>
                <a:gridCol w="132079"/>
                <a:gridCol w="264795"/>
                <a:gridCol w="476250"/>
                <a:gridCol w="317500"/>
                <a:gridCol w="396875"/>
                <a:gridCol w="238125"/>
                <a:gridCol w="635634"/>
                <a:gridCol w="317500"/>
                <a:gridCol w="528954"/>
                <a:gridCol w="661670"/>
                <a:gridCol w="396875"/>
                <a:gridCol w="317500"/>
                <a:gridCol w="1261744"/>
              </a:tblGrid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9 </a:t>
            </a:r>
            <a:r>
              <a:rPr dirty="0"/>
              <a:t>- </a:t>
            </a:r>
            <a:r>
              <a:rPr dirty="0" spc="5"/>
              <a:t>Proximate  (N =</a:t>
            </a:r>
            <a:r>
              <a:rPr dirty="0" spc="-20"/>
              <a:t> </a:t>
            </a:r>
            <a:r>
              <a:rPr dirty="0"/>
              <a:t>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76791" y="34276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6856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74644" y="4113403"/>
            <a:ext cx="546735" cy="209550"/>
          </a:xfrm>
          <a:custGeom>
            <a:avLst/>
            <a:gdLst/>
            <a:ahLst/>
            <a:cxnLst/>
            <a:rect l="l" t="t" r="r" b="b"/>
            <a:pathLst>
              <a:path w="546735" h="209550">
                <a:moveTo>
                  <a:pt x="0" y="209550"/>
                </a:moveTo>
                <a:lnTo>
                  <a:pt x="546112" y="209550"/>
                </a:lnTo>
                <a:lnTo>
                  <a:pt x="54611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839794" y="4113403"/>
            <a:ext cx="1252855" cy="209550"/>
          </a:xfrm>
          <a:custGeom>
            <a:avLst/>
            <a:gdLst/>
            <a:ahLst/>
            <a:cxnLst/>
            <a:rect l="l" t="t" r="r" b="b"/>
            <a:pathLst>
              <a:path w="1252854" h="209550">
                <a:moveTo>
                  <a:pt x="0" y="209550"/>
                </a:moveTo>
                <a:lnTo>
                  <a:pt x="1252410" y="209550"/>
                </a:lnTo>
                <a:lnTo>
                  <a:pt x="12524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111254" y="4113403"/>
            <a:ext cx="4077970" cy="209550"/>
          </a:xfrm>
          <a:custGeom>
            <a:avLst/>
            <a:gdLst/>
            <a:ahLst/>
            <a:cxnLst/>
            <a:rect l="l" t="t" r="r" b="b"/>
            <a:pathLst>
              <a:path w="4077970" h="209550">
                <a:moveTo>
                  <a:pt x="0" y="209550"/>
                </a:moveTo>
                <a:lnTo>
                  <a:pt x="4077576" y="209550"/>
                </a:lnTo>
                <a:lnTo>
                  <a:pt x="40775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207881" y="4113403"/>
            <a:ext cx="226695" cy="209550"/>
          </a:xfrm>
          <a:custGeom>
            <a:avLst/>
            <a:gdLst/>
            <a:ahLst/>
            <a:cxnLst/>
            <a:rect l="l" t="t" r="r" b="b"/>
            <a:pathLst>
              <a:path w="226695" h="209550">
                <a:moveTo>
                  <a:pt x="0" y="209550"/>
                </a:moveTo>
                <a:lnTo>
                  <a:pt x="226568" y="209550"/>
                </a:lnTo>
                <a:lnTo>
                  <a:pt x="22656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65"/>
                <a:gridCol w="175894"/>
                <a:gridCol w="176529"/>
                <a:gridCol w="140970"/>
                <a:gridCol w="141605"/>
                <a:gridCol w="70484"/>
                <a:gridCol w="117475"/>
                <a:gridCol w="471169"/>
                <a:gridCol w="294639"/>
                <a:gridCol w="353060"/>
                <a:gridCol w="106679"/>
                <a:gridCol w="777240"/>
                <a:gridCol w="1766569"/>
                <a:gridCol w="353695"/>
                <a:gridCol w="212725"/>
                <a:gridCol w="141604"/>
                <a:gridCol w="141604"/>
                <a:gridCol w="94615"/>
                <a:gridCol w="285114"/>
                <a:gridCol w="177165"/>
              </a:tblGrid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990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</a:tr>
              <a:tr h="133350"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404495" algn="l"/>
                          <a:tab pos="1293495" algn="l"/>
                          <a:tab pos="3977640" algn="l"/>
                          <a:tab pos="617791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9%	20%	64%	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990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3728" y="743661"/>
            <a:ext cx="27838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10 </a:t>
            </a:r>
            <a:r>
              <a:rPr dirty="0"/>
              <a:t>-</a:t>
            </a:r>
            <a:r>
              <a:rPr dirty="0" spc="-15"/>
              <a:t> </a:t>
            </a:r>
            <a:r>
              <a:rPr dirty="0"/>
              <a:t>Registration  </a:t>
            </a: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96856" y="54850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68281" y="2394140"/>
          <a:ext cx="6376035" cy="33623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7190"/>
                <a:gridCol w="90805"/>
                <a:gridCol w="90804"/>
                <a:gridCol w="60325"/>
                <a:gridCol w="120650"/>
                <a:gridCol w="182244"/>
                <a:gridCol w="454025"/>
                <a:gridCol w="454659"/>
                <a:gridCol w="3632200"/>
                <a:gridCol w="227965"/>
                <a:gridCol w="136524"/>
                <a:gridCol w="91439"/>
                <a:gridCol w="91439"/>
                <a:gridCol w="354329"/>
              </a:tblGrid>
              <a:tr h="209550">
                <a:tc gridSpan="4">
                  <a:txBody>
                    <a:bodyPr/>
                    <a:lstStyle/>
                    <a:p>
                      <a:pPr marL="2178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035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035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00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66156" y="1191867"/>
            <a:ext cx="6572948" cy="4062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55834" y="658596"/>
            <a:ext cx="3768725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Survey Instrument Design &amp;</a:t>
            </a:r>
            <a:r>
              <a:rPr dirty="0" spc="-100"/>
              <a:t> </a:t>
            </a:r>
            <a:r>
              <a:rPr dirty="0" spc="5"/>
              <a:t>Scale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83335" y="1354188"/>
            <a:ext cx="629285" cy="6121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700" marR="5080" indent="-34925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latin typeface="Arial"/>
                <a:cs typeface="Arial"/>
              </a:rPr>
              <a:t>Total  </a:t>
            </a:r>
            <a:r>
              <a:rPr dirty="0" sz="900" spc="5" b="1">
                <a:latin typeface="Arial"/>
                <a:cs typeface="Arial"/>
              </a:rPr>
              <a:t>Number </a:t>
            </a:r>
            <a:r>
              <a:rPr dirty="0" sz="900" b="1">
                <a:latin typeface="Arial"/>
                <a:cs typeface="Arial"/>
              </a:rPr>
              <a:t>of  </a:t>
            </a:r>
            <a:r>
              <a:rPr dirty="0" sz="900" spc="5" b="1">
                <a:latin typeface="Arial"/>
                <a:cs typeface="Arial"/>
              </a:rPr>
              <a:t>Questions:</a:t>
            </a:r>
            <a:endParaRPr sz="900">
              <a:latin typeface="Arial"/>
              <a:cs typeface="Arial"/>
            </a:endParaRPr>
          </a:p>
          <a:p>
            <a:pPr algn="ctr" marR="30480">
              <a:lnSpc>
                <a:spcPct val="100000"/>
              </a:lnSpc>
              <a:spcBef>
                <a:spcPts val="285"/>
              </a:spcBef>
            </a:pPr>
            <a:r>
              <a:rPr dirty="0" sz="900" spc="5">
                <a:latin typeface="Calibri"/>
                <a:cs typeface="Calibri"/>
              </a:rPr>
              <a:t>60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01519" y="1702244"/>
            <a:ext cx="2241550" cy="507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Calibri"/>
                <a:cs typeface="Calibri"/>
              </a:rPr>
              <a:t>Employees </a:t>
            </a:r>
            <a:r>
              <a:rPr dirty="0" sz="1050" spc="-5">
                <a:latin typeface="Calibri"/>
                <a:cs typeface="Calibri"/>
              </a:rPr>
              <a:t>perception </a:t>
            </a:r>
            <a:r>
              <a:rPr dirty="0" sz="1050">
                <a:latin typeface="Calibri"/>
                <a:cs typeface="Calibri"/>
              </a:rPr>
              <a:t>on the  dimensions which create </a:t>
            </a:r>
            <a:r>
              <a:rPr dirty="0" sz="1050" spc="5">
                <a:latin typeface="Calibri"/>
                <a:cs typeface="Calibri"/>
              </a:rPr>
              <a:t>engagement </a:t>
            </a:r>
            <a:r>
              <a:rPr dirty="0" sz="1050">
                <a:latin typeface="Calibri"/>
                <a:cs typeface="Calibri"/>
              </a:rPr>
              <a:t>at  </a:t>
            </a:r>
            <a:r>
              <a:rPr dirty="0" sz="1050" spc="5">
                <a:latin typeface="Calibri"/>
                <a:cs typeface="Calibri"/>
              </a:rPr>
              <a:t>work </a:t>
            </a:r>
            <a:r>
              <a:rPr dirty="0" sz="1050">
                <a:latin typeface="Calibri"/>
                <a:cs typeface="Calibri"/>
              </a:rPr>
              <a:t>as </a:t>
            </a:r>
            <a:r>
              <a:rPr dirty="0" sz="1050" spc="-5">
                <a:latin typeface="Calibri"/>
                <a:cs typeface="Calibri"/>
              </a:rPr>
              <a:t>indicated </a:t>
            </a:r>
            <a:r>
              <a:rPr dirty="0" sz="1050">
                <a:latin typeface="Calibri"/>
                <a:cs typeface="Calibri"/>
              </a:rPr>
              <a:t>by the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eNPS</a:t>
            </a:r>
            <a:r>
              <a:rPr dirty="0" sz="1050" spc="25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model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557668" y="2312022"/>
            <a:ext cx="937894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latin typeface="Arial"/>
                <a:cs typeface="Arial"/>
              </a:rPr>
              <a:t>Average</a:t>
            </a:r>
            <a:r>
              <a:rPr dirty="0" sz="900" spc="-7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Ratings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9397" y="2501760"/>
            <a:ext cx="428625" cy="505459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ctr" marR="54610">
              <a:lnSpc>
                <a:spcPct val="100000"/>
              </a:lnSpc>
              <a:spcBef>
                <a:spcPts val="395"/>
              </a:spcBef>
            </a:pPr>
            <a:r>
              <a:rPr dirty="0" sz="800" spc="-5">
                <a:latin typeface="Calibri"/>
                <a:cs typeface="Calibri"/>
              </a:rPr>
              <a:t>&gt;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4.0</a:t>
            </a:r>
            <a:endParaRPr sz="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95"/>
              </a:spcBef>
            </a:pPr>
            <a:r>
              <a:rPr dirty="0" sz="800" spc="-5">
                <a:latin typeface="Calibri"/>
                <a:cs typeface="Calibri"/>
              </a:rPr>
              <a:t>2.0 -</a:t>
            </a:r>
            <a:r>
              <a:rPr dirty="0" sz="800" spc="-90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3.99</a:t>
            </a:r>
            <a:endParaRPr sz="800">
              <a:latin typeface="Calibri"/>
              <a:cs typeface="Calibri"/>
            </a:endParaRPr>
          </a:p>
          <a:p>
            <a:pPr algn="ctr" marR="34290">
              <a:lnSpc>
                <a:spcPct val="100000"/>
              </a:lnSpc>
              <a:spcBef>
                <a:spcPts val="310"/>
              </a:spcBef>
            </a:pPr>
            <a:r>
              <a:rPr dirty="0" sz="800" spc="-5">
                <a:latin typeface="Calibri"/>
                <a:cs typeface="Calibri"/>
              </a:rPr>
              <a:t>&lt;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-5">
                <a:latin typeface="Calibri"/>
                <a:cs typeface="Calibri"/>
              </a:rPr>
              <a:t>2.0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38621" y="2250734"/>
            <a:ext cx="1083945" cy="101536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marL="316230">
              <a:lnSpc>
                <a:spcPct val="100000"/>
              </a:lnSpc>
              <a:spcBef>
                <a:spcPts val="385"/>
              </a:spcBef>
            </a:pPr>
            <a:r>
              <a:rPr dirty="0" sz="900" spc="5" b="1">
                <a:latin typeface="Arial"/>
                <a:cs typeface="Arial"/>
              </a:rPr>
              <a:t>Dimensions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65"/>
              </a:lnSpc>
              <a:spcBef>
                <a:spcPts val="330"/>
              </a:spcBef>
            </a:pPr>
            <a:r>
              <a:rPr dirty="0" sz="950" spc="10" b="1">
                <a:latin typeface="Arial"/>
                <a:cs typeface="Arial"/>
              </a:rPr>
              <a:t>5: </a:t>
            </a:r>
            <a:r>
              <a:rPr dirty="0" sz="950" spc="5">
                <a:latin typeface="Calibri"/>
                <a:cs typeface="Calibri"/>
              </a:rPr>
              <a:t>Strongly</a:t>
            </a:r>
            <a:r>
              <a:rPr dirty="0" sz="950" spc="-10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Agree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990"/>
              </a:lnSpc>
            </a:pPr>
            <a:r>
              <a:rPr dirty="0" sz="950" spc="10" b="1">
                <a:latin typeface="Arial"/>
                <a:cs typeface="Arial"/>
              </a:rPr>
              <a:t>4:</a:t>
            </a:r>
            <a:r>
              <a:rPr dirty="0" sz="950" spc="5" b="1">
                <a:latin typeface="Arial"/>
                <a:cs typeface="Arial"/>
              </a:rPr>
              <a:t> </a:t>
            </a:r>
            <a:r>
              <a:rPr dirty="0" sz="950" spc="10">
                <a:latin typeface="Calibri"/>
                <a:cs typeface="Calibri"/>
              </a:rPr>
              <a:t>Agree</a:t>
            </a:r>
            <a:endParaRPr sz="950">
              <a:latin typeface="Calibri"/>
              <a:cs typeface="Calibri"/>
            </a:endParaRPr>
          </a:p>
          <a:p>
            <a:pPr marL="150495" marR="5080" indent="-138430">
              <a:lnSpc>
                <a:spcPts val="990"/>
              </a:lnSpc>
              <a:spcBef>
                <a:spcPts val="85"/>
              </a:spcBef>
            </a:pPr>
            <a:r>
              <a:rPr dirty="0" sz="950" spc="10" b="1">
                <a:latin typeface="Arial"/>
                <a:cs typeface="Arial"/>
              </a:rPr>
              <a:t>3: </a:t>
            </a:r>
            <a:r>
              <a:rPr dirty="0" sz="950" spc="10">
                <a:latin typeface="Calibri"/>
                <a:cs typeface="Calibri"/>
              </a:rPr>
              <a:t>Neither Agree</a:t>
            </a:r>
            <a:r>
              <a:rPr dirty="0" sz="950" spc="-35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nor  Disagree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905"/>
              </a:lnSpc>
            </a:pPr>
            <a:r>
              <a:rPr dirty="0" sz="950" spc="10" b="1">
                <a:latin typeface="Arial"/>
                <a:cs typeface="Arial"/>
              </a:rPr>
              <a:t>2:</a:t>
            </a:r>
            <a:r>
              <a:rPr dirty="0" sz="950" spc="-60" b="1">
                <a:latin typeface="Arial"/>
                <a:cs typeface="Arial"/>
              </a:rPr>
              <a:t> </a:t>
            </a:r>
            <a:r>
              <a:rPr dirty="0" sz="950" spc="5">
                <a:latin typeface="Calibri"/>
                <a:cs typeface="Calibri"/>
              </a:rPr>
              <a:t>Disagree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dirty="0" sz="950" spc="10" b="1">
                <a:latin typeface="Arial"/>
                <a:cs typeface="Arial"/>
              </a:rPr>
              <a:t>1: </a:t>
            </a:r>
            <a:r>
              <a:rPr dirty="0" sz="950" spc="5">
                <a:latin typeface="Calibri"/>
                <a:cs typeface="Calibri"/>
              </a:rPr>
              <a:t>Strongly</a:t>
            </a:r>
            <a:r>
              <a:rPr dirty="0" sz="950" spc="-2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Disagree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6059" y="3010624"/>
            <a:ext cx="377825" cy="3473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4130" marR="5080" indent="-12065">
              <a:lnSpc>
                <a:spcPct val="100000"/>
              </a:lnSpc>
              <a:spcBef>
                <a:spcPts val="110"/>
              </a:spcBef>
            </a:pPr>
            <a:r>
              <a:rPr dirty="0" sz="1050" spc="5" b="1">
                <a:latin typeface="Arial"/>
                <a:cs typeface="Arial"/>
              </a:rPr>
              <a:t>Scale  Used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2847" y="2995930"/>
            <a:ext cx="2232025" cy="62547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>
                <a:latin typeface="Calibri"/>
                <a:cs typeface="Calibri"/>
              </a:rPr>
              <a:t>Employees assessment of their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overall</a:t>
            </a:r>
            <a:endParaRPr sz="1050">
              <a:latin typeface="Arial"/>
              <a:cs typeface="Arial"/>
            </a:endParaRPr>
          </a:p>
          <a:p>
            <a:pPr marL="12700" marR="5080">
              <a:lnSpc>
                <a:spcPct val="73800"/>
              </a:lnSpc>
              <a:spcBef>
                <a:spcPts val="330"/>
              </a:spcBef>
            </a:pP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satisfaction</a:t>
            </a:r>
            <a:r>
              <a:rPr dirty="0" sz="1050">
                <a:latin typeface="Calibri"/>
                <a:cs typeface="Calibri"/>
              </a:rPr>
              <a:t>, willingness to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advocate 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with a sense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of pride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and</a:t>
            </a:r>
            <a:r>
              <a:rPr dirty="0" sz="1050" spc="-75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continue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working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at</a:t>
            </a:r>
            <a:r>
              <a:rPr dirty="0" sz="1050" spc="-15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Eurofins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72616" y="3314814"/>
            <a:ext cx="10725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70510" marR="5080" indent="-258445">
              <a:lnSpc>
                <a:spcPct val="100000"/>
              </a:lnSpc>
              <a:spcBef>
                <a:spcPts val="110"/>
              </a:spcBef>
            </a:pPr>
            <a:r>
              <a:rPr dirty="0" sz="900" spc="5" b="1">
                <a:latin typeface="Arial"/>
                <a:cs typeface="Arial"/>
              </a:rPr>
              <a:t>Employee/</a:t>
            </a:r>
            <a:r>
              <a:rPr dirty="0" sz="900" spc="-9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Product  Advocacy</a:t>
            </a:r>
            <a:endParaRPr sz="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42533" y="3508934"/>
            <a:ext cx="1297305" cy="4895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12065" marR="5080" indent="-35560">
              <a:lnSpc>
                <a:spcPct val="100000"/>
              </a:lnSpc>
              <a:spcBef>
                <a:spcPts val="110"/>
              </a:spcBef>
            </a:pPr>
            <a:r>
              <a:rPr dirty="0" sz="900" b="1">
                <a:latin typeface="Arial"/>
                <a:cs typeface="Arial"/>
              </a:rPr>
              <a:t>Overall </a:t>
            </a:r>
            <a:r>
              <a:rPr dirty="0" sz="900" spc="5" b="1">
                <a:latin typeface="Arial"/>
                <a:cs typeface="Arial"/>
              </a:rPr>
              <a:t>Measures </a:t>
            </a:r>
            <a:r>
              <a:rPr dirty="0" sz="900" b="1">
                <a:latin typeface="Arial"/>
                <a:cs typeface="Arial"/>
              </a:rPr>
              <a:t>/  </a:t>
            </a:r>
            <a:r>
              <a:rPr dirty="0" sz="900" spc="5" b="1">
                <a:latin typeface="Arial"/>
                <a:cs typeface="Arial"/>
              </a:rPr>
              <a:t>Employee</a:t>
            </a:r>
            <a:r>
              <a:rPr dirty="0" sz="900" spc="-80" b="1">
                <a:latin typeface="Arial"/>
                <a:cs typeface="Arial"/>
              </a:rPr>
              <a:t> </a:t>
            </a:r>
            <a:r>
              <a:rPr dirty="0" sz="900" spc="5" b="1">
                <a:latin typeface="Arial"/>
                <a:cs typeface="Arial"/>
              </a:rPr>
              <a:t>Engagement</a:t>
            </a:r>
            <a:endParaRPr sz="900">
              <a:latin typeface="Arial"/>
              <a:cs typeface="Arial"/>
            </a:endParaRPr>
          </a:p>
          <a:p>
            <a:pPr algn="ctr" marR="42545">
              <a:lnSpc>
                <a:spcPct val="100000"/>
              </a:lnSpc>
              <a:spcBef>
                <a:spcPts val="334"/>
              </a:spcBef>
            </a:pPr>
            <a:r>
              <a:rPr dirty="0" sz="950" spc="15">
                <a:latin typeface="Calibri"/>
                <a:cs typeface="Calibri"/>
              </a:rPr>
              <a:t>0 </a:t>
            </a:r>
            <a:r>
              <a:rPr dirty="0" sz="950" spc="5">
                <a:latin typeface="Calibri"/>
                <a:cs typeface="Calibri"/>
              </a:rPr>
              <a:t>-</a:t>
            </a:r>
            <a:r>
              <a:rPr dirty="0" sz="950" spc="-15">
                <a:latin typeface="Calibri"/>
                <a:cs typeface="Calibri"/>
              </a:rPr>
              <a:t> </a:t>
            </a:r>
            <a:r>
              <a:rPr dirty="0" sz="950" spc="15">
                <a:latin typeface="Calibri"/>
                <a:cs typeface="Calibri"/>
              </a:rPr>
              <a:t>10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71473" y="3766007"/>
            <a:ext cx="955675" cy="4267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ts val="1065"/>
              </a:lnSpc>
              <a:spcBef>
                <a:spcPts val="130"/>
              </a:spcBef>
            </a:pPr>
            <a:r>
              <a:rPr dirty="0" sz="950" spc="15" b="1">
                <a:latin typeface="Arial"/>
                <a:cs typeface="Arial"/>
              </a:rPr>
              <a:t>9 </a:t>
            </a:r>
            <a:r>
              <a:rPr dirty="0" sz="950" spc="10" b="1">
                <a:latin typeface="Arial"/>
                <a:cs typeface="Arial"/>
              </a:rPr>
              <a:t>- 10:</a:t>
            </a:r>
            <a:r>
              <a:rPr dirty="0" sz="950" spc="-45" b="1">
                <a:latin typeface="Arial"/>
                <a:cs typeface="Arial"/>
              </a:rPr>
              <a:t> </a:t>
            </a:r>
            <a:r>
              <a:rPr dirty="0" sz="950" spc="10">
                <a:latin typeface="Calibri"/>
                <a:cs typeface="Calibri"/>
              </a:rPr>
              <a:t>Promoters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990"/>
              </a:lnSpc>
            </a:pPr>
            <a:r>
              <a:rPr dirty="0" sz="950" spc="15" b="1">
                <a:latin typeface="Arial"/>
                <a:cs typeface="Arial"/>
              </a:rPr>
              <a:t>7 </a:t>
            </a:r>
            <a:r>
              <a:rPr dirty="0" sz="950" spc="10" b="1">
                <a:latin typeface="Arial"/>
                <a:cs typeface="Arial"/>
              </a:rPr>
              <a:t>- 8:</a:t>
            </a:r>
            <a:r>
              <a:rPr dirty="0" sz="950" spc="-25" b="1">
                <a:latin typeface="Arial"/>
                <a:cs typeface="Arial"/>
              </a:rPr>
              <a:t> </a:t>
            </a:r>
            <a:r>
              <a:rPr dirty="0" sz="950" spc="10">
                <a:latin typeface="Calibri"/>
                <a:cs typeface="Calibri"/>
              </a:rPr>
              <a:t>Passives</a:t>
            </a:r>
            <a:endParaRPr sz="950">
              <a:latin typeface="Calibri"/>
              <a:cs typeface="Calibri"/>
            </a:endParaRPr>
          </a:p>
          <a:p>
            <a:pPr marL="12700">
              <a:lnSpc>
                <a:spcPts val="1065"/>
              </a:lnSpc>
            </a:pPr>
            <a:r>
              <a:rPr dirty="0" sz="950" spc="15" b="1">
                <a:latin typeface="Arial"/>
                <a:cs typeface="Arial"/>
              </a:rPr>
              <a:t>0 </a:t>
            </a:r>
            <a:r>
              <a:rPr dirty="0" sz="950" spc="10" b="1">
                <a:latin typeface="Arial"/>
                <a:cs typeface="Arial"/>
              </a:rPr>
              <a:t>- 6:</a:t>
            </a:r>
            <a:r>
              <a:rPr dirty="0" sz="950" spc="-35" b="1">
                <a:latin typeface="Arial"/>
                <a:cs typeface="Arial"/>
              </a:rPr>
              <a:t> </a:t>
            </a:r>
            <a:r>
              <a:rPr dirty="0" sz="950" spc="5">
                <a:latin typeface="Calibri"/>
                <a:cs typeface="Calibri"/>
              </a:rPr>
              <a:t>Detractors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1519" y="4446397"/>
            <a:ext cx="2074545" cy="5073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10"/>
              </a:spcBef>
            </a:pPr>
            <a:r>
              <a:rPr dirty="0" sz="1050" spc="5">
                <a:latin typeface="Calibri"/>
                <a:cs typeface="Calibri"/>
              </a:rPr>
              <a:t>A </a:t>
            </a:r>
            <a:r>
              <a:rPr dirty="0" sz="1050">
                <a:latin typeface="Calibri"/>
                <a:cs typeface="Calibri"/>
              </a:rPr>
              <a:t>breakup of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Promoter, Passive</a:t>
            </a:r>
            <a:r>
              <a:rPr dirty="0" sz="1050" spc="-100" b="1" i="1">
                <a:solidFill>
                  <a:srgbClr val="16365D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16365D"/>
                </a:solidFill>
                <a:latin typeface="Arial"/>
                <a:cs typeface="Arial"/>
              </a:rPr>
              <a:t>&amp;  </a:t>
            </a:r>
            <a:r>
              <a:rPr dirty="0" sz="1050" b="1" i="1">
                <a:solidFill>
                  <a:srgbClr val="16365D"/>
                </a:solidFill>
                <a:latin typeface="Arial"/>
                <a:cs typeface="Arial"/>
              </a:rPr>
              <a:t>Detractor </a:t>
            </a:r>
            <a:r>
              <a:rPr dirty="0" sz="1050">
                <a:latin typeface="Calibri"/>
                <a:cs typeface="Calibri"/>
              </a:rPr>
              <a:t>employees based on their  responses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11 </a:t>
            </a:r>
            <a:r>
              <a:rPr dirty="0"/>
              <a:t>- </a:t>
            </a:r>
            <a:r>
              <a:rPr dirty="0" spc="5"/>
              <a:t>Reporting  (N =</a:t>
            </a:r>
            <a:r>
              <a:rPr dirty="0" spc="-20"/>
              <a:t> </a:t>
            </a:r>
            <a:r>
              <a:rPr dirty="0"/>
              <a:t>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74644" y="37705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9805"/>
                <a:gridCol w="706755"/>
                <a:gridCol w="2402205"/>
                <a:gridCol w="207327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665"/>
                <a:gridCol w="117475"/>
                <a:gridCol w="234950"/>
                <a:gridCol w="176530"/>
                <a:gridCol w="106044"/>
                <a:gridCol w="70484"/>
                <a:gridCol w="211455"/>
                <a:gridCol w="140969"/>
                <a:gridCol w="176530"/>
                <a:gridCol w="59055"/>
                <a:gridCol w="117475"/>
                <a:gridCol w="70485"/>
                <a:gridCol w="140969"/>
                <a:gridCol w="141605"/>
                <a:gridCol w="176530"/>
                <a:gridCol w="1377315"/>
                <a:gridCol w="212089"/>
                <a:gridCol w="70485"/>
                <a:gridCol w="106679"/>
                <a:gridCol w="177164"/>
                <a:gridCol w="883285"/>
                <a:gridCol w="1226820"/>
              </a:tblGrid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197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825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17907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066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4"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12 </a:t>
            </a:r>
            <a:r>
              <a:rPr dirty="0"/>
              <a:t>- </a:t>
            </a:r>
            <a:r>
              <a:rPr dirty="0" spc="5"/>
              <a:t>Residue  (N =</a:t>
            </a:r>
            <a:r>
              <a:rPr dirty="0" spc="-20"/>
              <a:t> </a:t>
            </a:r>
            <a:r>
              <a:rPr dirty="0"/>
              <a:t>21)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82880" cy="209550"/>
          </a:xfrm>
          <a:custGeom>
            <a:avLst/>
            <a:gdLst/>
            <a:ahLst/>
            <a:cxnLst/>
            <a:rect l="l" t="t" r="r" b="b"/>
            <a:pathLst>
              <a:path w="182879" h="209550">
                <a:moveTo>
                  <a:pt x="0" y="209550"/>
                </a:moveTo>
                <a:lnTo>
                  <a:pt x="182473" y="209550"/>
                </a:lnTo>
                <a:lnTo>
                  <a:pt x="18247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05569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298393" y="2398903"/>
            <a:ext cx="889635" cy="209550"/>
          </a:xfrm>
          <a:custGeom>
            <a:avLst/>
            <a:gdLst/>
            <a:ahLst/>
            <a:cxnLst/>
            <a:rect l="l" t="t" r="r" b="b"/>
            <a:pathLst>
              <a:path w="889635" h="209550">
                <a:moveTo>
                  <a:pt x="0" y="209550"/>
                </a:moveTo>
                <a:lnTo>
                  <a:pt x="889406" y="209550"/>
                </a:lnTo>
                <a:lnTo>
                  <a:pt x="88940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631577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06849" y="2398903"/>
            <a:ext cx="98996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15737" y="2398903"/>
            <a:ext cx="3916679" cy="209550"/>
          </a:xfrm>
          <a:custGeom>
            <a:avLst/>
            <a:gdLst/>
            <a:ahLst/>
            <a:cxnLst/>
            <a:rect l="l" t="t" r="r" b="b"/>
            <a:pathLst>
              <a:path w="3916679" h="209550">
                <a:moveTo>
                  <a:pt x="0" y="209550"/>
                </a:moveTo>
                <a:lnTo>
                  <a:pt x="3916108" y="209550"/>
                </a:lnTo>
                <a:lnTo>
                  <a:pt x="391610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074979" y="24319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150896" y="2398903"/>
            <a:ext cx="283845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077806" y="2741803"/>
            <a:ext cx="378460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marL="12827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75126" y="2741803"/>
            <a:ext cx="510540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004678" y="2741803"/>
            <a:ext cx="5052060" cy="209550"/>
          </a:xfrm>
          <a:custGeom>
            <a:avLst/>
            <a:gdLst/>
            <a:ahLst/>
            <a:cxnLst/>
            <a:rect l="l" t="t" r="r" b="b"/>
            <a:pathLst>
              <a:path w="5052059" h="209550">
                <a:moveTo>
                  <a:pt x="0" y="209550"/>
                </a:moveTo>
                <a:lnTo>
                  <a:pt x="5051513" y="209550"/>
                </a:lnTo>
                <a:lnTo>
                  <a:pt x="505151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431622" y="27748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75242" y="2741803"/>
            <a:ext cx="35941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marL="10922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077806" y="3084703"/>
            <a:ext cx="969010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L="1905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065613" y="3084703"/>
            <a:ext cx="82867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12956" y="3084703"/>
            <a:ext cx="4461510" cy="209550"/>
          </a:xfrm>
          <a:custGeom>
            <a:avLst/>
            <a:gdLst/>
            <a:ahLst/>
            <a:cxnLst/>
            <a:rect l="l" t="t" r="r" b="b"/>
            <a:pathLst>
              <a:path w="4461509" h="209550">
                <a:moveTo>
                  <a:pt x="0" y="209550"/>
                </a:moveTo>
                <a:lnTo>
                  <a:pt x="4461116" y="209550"/>
                </a:lnTo>
                <a:lnTo>
                  <a:pt x="44611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032002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9393123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9389948" y="31177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077806" y="3427603"/>
            <a:ext cx="529590" cy="209550"/>
          </a:xfrm>
          <a:prstGeom prst="rect">
            <a:avLst/>
          </a:prstGeom>
          <a:solidFill>
            <a:srgbClr val="B72105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L="1905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626370" y="3427603"/>
            <a:ext cx="1040765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686020" y="3427603"/>
            <a:ext cx="126809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972606" y="3427603"/>
            <a:ext cx="3235325" cy="209550"/>
          </a:xfrm>
          <a:custGeom>
            <a:avLst/>
            <a:gdLst/>
            <a:ahLst/>
            <a:cxnLst/>
            <a:rect l="l" t="t" r="r" b="b"/>
            <a:pathLst>
              <a:path w="3235325" h="209550">
                <a:moveTo>
                  <a:pt x="0" y="209550"/>
                </a:moveTo>
                <a:lnTo>
                  <a:pt x="3234918" y="209550"/>
                </a:lnTo>
                <a:lnTo>
                  <a:pt x="32349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478547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226575" y="3427603"/>
            <a:ext cx="208279" cy="209550"/>
          </a:xfrm>
          <a:custGeom>
            <a:avLst/>
            <a:gdLst/>
            <a:ahLst/>
            <a:cxnLst/>
            <a:rect l="l" t="t" r="r" b="b"/>
            <a:pathLst>
              <a:path w="208279" h="209550">
                <a:moveTo>
                  <a:pt x="0" y="209550"/>
                </a:moveTo>
                <a:lnTo>
                  <a:pt x="207886" y="209550"/>
                </a:lnTo>
                <a:lnTo>
                  <a:pt x="20788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9247975" y="34606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093681" y="38035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8350" y="41267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96856" y="4113403"/>
            <a:ext cx="163195" cy="209550"/>
          </a:xfrm>
          <a:custGeom>
            <a:avLst/>
            <a:gdLst/>
            <a:ahLst/>
            <a:cxnLst/>
            <a:rect l="l" t="t" r="r" b="b"/>
            <a:pathLst>
              <a:path w="163195" h="209550">
                <a:moveTo>
                  <a:pt x="0" y="209550"/>
                </a:moveTo>
                <a:lnTo>
                  <a:pt x="162750" y="209550"/>
                </a:lnTo>
                <a:lnTo>
                  <a:pt x="1627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5" name="object 45"/>
          <p:cNvGraphicFramePr>
            <a:graphicFrameLocks noGrp="1"/>
          </p:cNvGraphicFramePr>
          <p:nvPr/>
        </p:nvGraphicFramePr>
        <p:xfrm>
          <a:off x="3255581" y="3758965"/>
          <a:ext cx="6202045" cy="575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2600"/>
                <a:gridCol w="246379"/>
                <a:gridCol w="722630"/>
                <a:gridCol w="186054"/>
                <a:gridCol w="4177029"/>
                <a:gridCol w="56514"/>
                <a:gridCol w="297179"/>
              </a:tblGrid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111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6" name="object 46"/>
          <p:cNvSpPr txBox="1"/>
          <p:nvPr/>
        </p:nvSpPr>
        <p:spPr>
          <a:xfrm>
            <a:off x="3095701" y="41464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8350" y="44696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077806" y="4456303"/>
            <a:ext cx="454025" cy="209550"/>
          </a:xfrm>
          <a:prstGeom prst="rect">
            <a:avLst/>
          </a:prstGeom>
          <a:solidFill>
            <a:srgbClr val="B72105"/>
          </a:solidFill>
        </p:spPr>
        <p:txBody>
          <a:bodyPr wrap="square" lIns="0" tIns="45720" rIns="0" bIns="0" rtlCol="0" vert="horz">
            <a:spAutoFit/>
          </a:bodyPr>
          <a:lstStyle/>
          <a:p>
            <a:pPr marL="16637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550729" y="4456303"/>
            <a:ext cx="1191895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761661" y="4456303"/>
            <a:ext cx="28384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064239" y="4456303"/>
            <a:ext cx="4218940" cy="209550"/>
          </a:xfrm>
          <a:custGeom>
            <a:avLst/>
            <a:gdLst/>
            <a:ahLst/>
            <a:cxnLst/>
            <a:rect l="l" t="t" r="r" b="b"/>
            <a:pathLst>
              <a:path w="4218940" h="209550">
                <a:moveTo>
                  <a:pt x="0" y="209550"/>
                </a:moveTo>
                <a:lnTo>
                  <a:pt x="4218927" y="209550"/>
                </a:lnTo>
                <a:lnTo>
                  <a:pt x="421892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7062190" y="44893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302216" y="44563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9299041" y="44893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8350" y="48125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3077806" y="4799203"/>
            <a:ext cx="302895" cy="209550"/>
          </a:xfrm>
          <a:prstGeom prst="rect">
            <a:avLst/>
          </a:prstGeom>
          <a:solidFill>
            <a:srgbClr val="B72105"/>
          </a:solidFill>
        </p:spPr>
        <p:txBody>
          <a:bodyPr wrap="square" lIns="0" tIns="457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399472" y="4799203"/>
            <a:ext cx="1192530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610531" y="4799203"/>
            <a:ext cx="28384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marL="7175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913134" y="4799203"/>
            <a:ext cx="3916679" cy="209550"/>
          </a:xfrm>
          <a:custGeom>
            <a:avLst/>
            <a:gdLst/>
            <a:ahLst/>
            <a:cxnLst/>
            <a:rect l="l" t="t" r="r" b="b"/>
            <a:pathLst>
              <a:path w="3916679" h="209550">
                <a:moveTo>
                  <a:pt x="0" y="209550"/>
                </a:moveTo>
                <a:lnTo>
                  <a:pt x="3916108" y="209550"/>
                </a:lnTo>
                <a:lnTo>
                  <a:pt x="391610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6772376" y="48322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848293" y="4799203"/>
            <a:ext cx="58674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68350" y="51554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3077806" y="5142103"/>
            <a:ext cx="302895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399472" y="5142103"/>
            <a:ext cx="586740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marL="19367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004589" y="5142103"/>
            <a:ext cx="4521835" cy="209550"/>
          </a:xfrm>
          <a:custGeom>
            <a:avLst/>
            <a:gdLst/>
            <a:ahLst/>
            <a:cxnLst/>
            <a:rect l="l" t="t" r="r" b="b"/>
            <a:pathLst>
              <a:path w="4521834" h="209550">
                <a:moveTo>
                  <a:pt x="0" y="209550"/>
                </a:moveTo>
                <a:lnTo>
                  <a:pt x="4521504" y="209550"/>
                </a:lnTo>
                <a:lnTo>
                  <a:pt x="45215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6166523" y="51751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545144" y="5142103"/>
            <a:ext cx="889635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68350" y="54983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3077806" y="5485003"/>
            <a:ext cx="302895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399472" y="5485003"/>
            <a:ext cx="737870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155986" y="5485003"/>
            <a:ext cx="3916679" cy="209550"/>
          </a:xfrm>
          <a:custGeom>
            <a:avLst/>
            <a:gdLst/>
            <a:ahLst/>
            <a:cxnLst/>
            <a:rect l="l" t="t" r="r" b="b"/>
            <a:pathLst>
              <a:path w="3916679" h="209550">
                <a:moveTo>
                  <a:pt x="0" y="209550"/>
                </a:moveTo>
                <a:lnTo>
                  <a:pt x="3916108" y="209550"/>
                </a:lnTo>
                <a:lnTo>
                  <a:pt x="391610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6" name="object 7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7" name="object 77"/>
          <p:cNvSpPr txBox="1"/>
          <p:nvPr/>
        </p:nvSpPr>
        <p:spPr>
          <a:xfrm>
            <a:off x="6015228" y="55180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091144" y="5485003"/>
            <a:ext cx="134366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13 </a:t>
            </a:r>
            <a:r>
              <a:rPr dirty="0"/>
              <a:t>-</a:t>
            </a:r>
            <a:r>
              <a:rPr dirty="0" spc="-40"/>
              <a:t> </a:t>
            </a:r>
            <a:r>
              <a:rPr dirty="0" spc="5"/>
              <a:t>Sales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20)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93040" cy="209550"/>
          </a:xfrm>
          <a:custGeom>
            <a:avLst/>
            <a:gdLst/>
            <a:ahLst/>
            <a:cxnLst/>
            <a:rect l="l" t="t" r="r" b="b"/>
            <a:pathLst>
              <a:path w="193039" h="209550">
                <a:moveTo>
                  <a:pt x="0" y="209550"/>
                </a:moveTo>
                <a:lnTo>
                  <a:pt x="192646" y="209550"/>
                </a:lnTo>
                <a:lnTo>
                  <a:pt x="19264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110649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8565" y="2398903"/>
            <a:ext cx="617220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944289" y="2398903"/>
            <a:ext cx="2735580" cy="209550"/>
          </a:xfrm>
          <a:custGeom>
            <a:avLst/>
            <a:gdLst/>
            <a:ahLst/>
            <a:cxnLst/>
            <a:rect l="l" t="t" r="r" b="b"/>
            <a:pathLst>
              <a:path w="2735579" h="209550">
                <a:moveTo>
                  <a:pt x="0" y="209550"/>
                </a:moveTo>
                <a:lnTo>
                  <a:pt x="2735554" y="209550"/>
                </a:lnTo>
                <a:lnTo>
                  <a:pt x="273555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213261" y="24319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698894" y="2398903"/>
            <a:ext cx="2735580" cy="209550"/>
          </a:xfrm>
          <a:custGeom>
            <a:avLst/>
            <a:gdLst/>
            <a:ahLst/>
            <a:cxnLst/>
            <a:rect l="l" t="t" r="r" b="b"/>
            <a:pathLst>
              <a:path w="2735579" h="209550">
                <a:moveTo>
                  <a:pt x="0" y="209550"/>
                </a:moveTo>
                <a:lnTo>
                  <a:pt x="2735554" y="209550"/>
                </a:lnTo>
                <a:lnTo>
                  <a:pt x="273555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7967865" y="24319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6856" y="2741803"/>
            <a:ext cx="299085" cy="209550"/>
          </a:xfrm>
          <a:custGeom>
            <a:avLst/>
            <a:gdLst/>
            <a:ahLst/>
            <a:cxnLst/>
            <a:rect l="l" t="t" r="r" b="b"/>
            <a:pathLst>
              <a:path w="299085" h="209550">
                <a:moveTo>
                  <a:pt x="0" y="209550"/>
                </a:moveTo>
                <a:lnTo>
                  <a:pt x="298780" y="209550"/>
                </a:lnTo>
                <a:lnTo>
                  <a:pt x="29878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14699" y="2741803"/>
            <a:ext cx="378460" cy="209550"/>
          </a:xfrm>
          <a:custGeom>
            <a:avLst/>
            <a:gdLst/>
            <a:ahLst/>
            <a:cxnLst/>
            <a:rect l="l" t="t" r="r" b="b"/>
            <a:pathLst>
              <a:path w="378460" h="209550">
                <a:moveTo>
                  <a:pt x="0" y="209550"/>
                </a:moveTo>
                <a:lnTo>
                  <a:pt x="378244" y="209550"/>
                </a:lnTo>
                <a:lnTo>
                  <a:pt x="37824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163722" y="2774848"/>
            <a:ext cx="5232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9570" algn="l"/>
              </a:tabLst>
            </a:pPr>
            <a:r>
              <a:rPr dirty="0" sz="900">
                <a:latin typeface="Calibri"/>
                <a:cs typeface="Calibri"/>
              </a:rPr>
              <a:t>5%	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11981" y="2741803"/>
            <a:ext cx="3080385" cy="209550"/>
          </a:xfrm>
          <a:custGeom>
            <a:avLst/>
            <a:gdLst/>
            <a:ahLst/>
            <a:cxnLst/>
            <a:rect l="l" t="t" r="r" b="b"/>
            <a:pathLst>
              <a:path w="3080384" h="209550">
                <a:moveTo>
                  <a:pt x="0" y="209550"/>
                </a:moveTo>
                <a:lnTo>
                  <a:pt x="3079813" y="209550"/>
                </a:lnTo>
                <a:lnTo>
                  <a:pt x="307981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240375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10844" y="2741803"/>
            <a:ext cx="2524125" cy="209550"/>
          </a:xfrm>
          <a:custGeom>
            <a:avLst/>
            <a:gdLst/>
            <a:ahLst/>
            <a:cxnLst/>
            <a:rect l="l" t="t" r="r" b="b"/>
            <a:pathLst>
              <a:path w="2524125" h="209550">
                <a:moveTo>
                  <a:pt x="0" y="209550"/>
                </a:moveTo>
                <a:lnTo>
                  <a:pt x="2523604" y="209550"/>
                </a:lnTo>
                <a:lnTo>
                  <a:pt x="25236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8061134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96856" y="34276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96856" y="3770503"/>
            <a:ext cx="172085" cy="209550"/>
          </a:xfrm>
          <a:custGeom>
            <a:avLst/>
            <a:gdLst/>
            <a:ahLst/>
            <a:cxnLst/>
            <a:rect l="l" t="t" r="r" b="b"/>
            <a:pathLst>
              <a:path w="172085" h="209550">
                <a:moveTo>
                  <a:pt x="0" y="209550"/>
                </a:moveTo>
                <a:lnTo>
                  <a:pt x="171653" y="209550"/>
                </a:lnTo>
                <a:lnTo>
                  <a:pt x="17165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749300" y="3084703"/>
          <a:ext cx="8804910" cy="895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/>
                <a:gridCol w="436880"/>
                <a:gridCol w="119380"/>
                <a:gridCol w="129539"/>
                <a:gridCol w="142875"/>
                <a:gridCol w="422275"/>
                <a:gridCol w="304800"/>
                <a:gridCol w="492760"/>
                <a:gridCol w="2063114"/>
                <a:gridCol w="622934"/>
                <a:gridCol w="95250"/>
                <a:gridCol w="1878329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Growth &amp;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Development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gridSpan="2">
                  <a:txBody>
                    <a:bodyPr/>
                    <a:lstStyle/>
                    <a:p>
                      <a:pPr marL="1035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6223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gridSpan="2">
                  <a:txBody>
                    <a:bodyPr/>
                    <a:lstStyle/>
                    <a:p>
                      <a:pPr marL="32384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952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1047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850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4765" marR="850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5334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4857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29" name="object 29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6856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74644" y="4113403"/>
            <a:ext cx="617220" cy="209550"/>
          </a:xfrm>
          <a:custGeom>
            <a:avLst/>
            <a:gdLst/>
            <a:ahLst/>
            <a:cxnLst/>
            <a:rect l="l" t="t" r="r" b="b"/>
            <a:pathLst>
              <a:path w="617220" h="209550">
                <a:moveTo>
                  <a:pt x="0" y="209550"/>
                </a:moveTo>
                <a:lnTo>
                  <a:pt x="616610" y="209550"/>
                </a:lnTo>
                <a:lnTo>
                  <a:pt x="6166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96856" y="4456303"/>
            <a:ext cx="299085" cy="209550"/>
          </a:xfrm>
          <a:custGeom>
            <a:avLst/>
            <a:gdLst/>
            <a:ahLst/>
            <a:cxnLst/>
            <a:rect l="l" t="t" r="r" b="b"/>
            <a:pathLst>
              <a:path w="299085" h="209550">
                <a:moveTo>
                  <a:pt x="0" y="209550"/>
                </a:moveTo>
                <a:lnTo>
                  <a:pt x="298780" y="209550"/>
                </a:lnTo>
                <a:lnTo>
                  <a:pt x="29878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414699" y="4456303"/>
            <a:ext cx="457834" cy="209550"/>
          </a:xfrm>
          <a:custGeom>
            <a:avLst/>
            <a:gdLst/>
            <a:ahLst/>
            <a:cxnLst/>
            <a:rect l="l" t="t" r="r" b="b"/>
            <a:pathLst>
              <a:path w="457835" h="209550">
                <a:moveTo>
                  <a:pt x="0" y="209550"/>
                </a:moveTo>
                <a:lnTo>
                  <a:pt x="457695" y="209550"/>
                </a:lnTo>
                <a:lnTo>
                  <a:pt x="4576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7" name="object 37"/>
          <p:cNvGraphicFramePr>
            <a:graphicFrameLocks noGrp="1"/>
          </p:cNvGraphicFramePr>
          <p:nvPr/>
        </p:nvGraphicFramePr>
        <p:xfrm>
          <a:off x="749300" y="4113403"/>
          <a:ext cx="8713470" cy="1245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438784"/>
                <a:gridCol w="238760"/>
                <a:gridCol w="168275"/>
                <a:gridCol w="1764030"/>
                <a:gridCol w="1245870"/>
                <a:gridCol w="241300"/>
                <a:gridCol w="711834"/>
                <a:gridCol w="615950"/>
                <a:gridCol w="962659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Performance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3390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Conditions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102870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56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Innovation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16560">
                <a:tc>
                  <a:txBody>
                    <a:bodyPr/>
                    <a:lstStyle/>
                    <a:p>
                      <a:pPr marL="31750">
                        <a:lnSpc>
                          <a:spcPts val="1400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362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38" name="object 38"/>
          <p:cNvSpPr txBox="1"/>
          <p:nvPr/>
        </p:nvSpPr>
        <p:spPr>
          <a:xfrm>
            <a:off x="768350" y="54983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96856" y="5485003"/>
            <a:ext cx="299085" cy="209550"/>
          </a:xfrm>
          <a:custGeom>
            <a:avLst/>
            <a:gdLst/>
            <a:ahLst/>
            <a:cxnLst/>
            <a:rect l="l" t="t" r="r" b="b"/>
            <a:pathLst>
              <a:path w="299085" h="209550">
                <a:moveTo>
                  <a:pt x="0" y="209550"/>
                </a:moveTo>
                <a:lnTo>
                  <a:pt x="298780" y="209550"/>
                </a:lnTo>
                <a:lnTo>
                  <a:pt x="29878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414699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163722" y="5518048"/>
            <a:ext cx="4133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5%</a:t>
            </a:r>
            <a:r>
              <a:rPr dirty="0" sz="900" spc="14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592474" y="5485003"/>
            <a:ext cx="775970" cy="209550"/>
          </a:xfrm>
          <a:custGeom>
            <a:avLst/>
            <a:gdLst/>
            <a:ahLst/>
            <a:cxnLst/>
            <a:rect l="l" t="t" r="r" b="b"/>
            <a:pathLst>
              <a:path w="775970" h="209550">
                <a:moveTo>
                  <a:pt x="0" y="209550"/>
                </a:moveTo>
                <a:lnTo>
                  <a:pt x="775525" y="209550"/>
                </a:lnTo>
                <a:lnTo>
                  <a:pt x="77552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868724" y="55180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87050" y="5485003"/>
            <a:ext cx="2682875" cy="209550"/>
          </a:xfrm>
          <a:custGeom>
            <a:avLst/>
            <a:gdLst/>
            <a:ahLst/>
            <a:cxnLst/>
            <a:rect l="l" t="t" r="r" b="b"/>
            <a:pathLst>
              <a:path w="2682875" h="209550">
                <a:moveTo>
                  <a:pt x="0" y="209550"/>
                </a:moveTo>
                <a:lnTo>
                  <a:pt x="2682519" y="209550"/>
                </a:lnTo>
                <a:lnTo>
                  <a:pt x="268251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616803" y="55180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088619" y="5485003"/>
            <a:ext cx="2346325" cy="209550"/>
          </a:xfrm>
          <a:custGeom>
            <a:avLst/>
            <a:gdLst/>
            <a:ahLst/>
            <a:cxnLst/>
            <a:rect l="l" t="t" r="r" b="b"/>
            <a:pathLst>
              <a:path w="2346325" h="209550">
                <a:moveTo>
                  <a:pt x="0" y="209550"/>
                </a:moveTo>
                <a:lnTo>
                  <a:pt x="2345829" y="209550"/>
                </a:lnTo>
                <a:lnTo>
                  <a:pt x="234582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9" name="object 49"/>
          <p:cNvSpPr txBox="1"/>
          <p:nvPr/>
        </p:nvSpPr>
        <p:spPr>
          <a:xfrm>
            <a:off x="8150021" y="55180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21582" y="743661"/>
            <a:ext cx="29883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14 </a:t>
            </a:r>
            <a:r>
              <a:rPr dirty="0"/>
              <a:t>- </a:t>
            </a:r>
            <a:r>
              <a:rPr dirty="0" spc="5"/>
              <a:t>Sales</a:t>
            </a:r>
            <a:r>
              <a:rPr dirty="0" spc="-70"/>
              <a:t> </a:t>
            </a:r>
            <a:r>
              <a:rPr dirty="0" spc="5"/>
              <a:t>Support  (N =</a:t>
            </a:r>
            <a:r>
              <a:rPr dirty="0" spc="-15"/>
              <a:t> </a:t>
            </a:r>
            <a:r>
              <a:rPr dirty="0"/>
              <a:t>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317500"/>
                <a:gridCol w="127000"/>
                <a:gridCol w="190500"/>
                <a:gridCol w="63500"/>
                <a:gridCol w="254000"/>
                <a:gridCol w="423544"/>
                <a:gridCol w="847089"/>
                <a:gridCol w="508000"/>
                <a:gridCol w="444500"/>
                <a:gridCol w="1588769"/>
                <a:gridCol w="254000"/>
                <a:gridCol w="169545"/>
                <a:gridCol w="84454"/>
                <a:gridCol w="127000"/>
                <a:gridCol w="626110"/>
              </a:tblGrid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812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1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201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7090" y="743661"/>
            <a:ext cx="4559300" cy="86233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</a:t>
            </a:r>
            <a:r>
              <a:rPr dirty="0" spc="-10"/>
              <a:t> </a:t>
            </a:r>
            <a:r>
              <a:rPr dirty="0" spc="5"/>
              <a:t>Dimensions</a:t>
            </a:r>
          </a:p>
          <a:p>
            <a:pPr algn="ctr" marL="12065" marR="5080">
              <a:lnSpc>
                <a:spcPct val="102200"/>
              </a:lnSpc>
            </a:pPr>
            <a:r>
              <a:rPr dirty="0"/>
              <a:t>Division </a:t>
            </a:r>
            <a:r>
              <a:rPr dirty="0" spc="5"/>
              <a:t>15 </a:t>
            </a:r>
            <a:r>
              <a:rPr dirty="0"/>
              <a:t>- </a:t>
            </a:r>
            <a:r>
              <a:rPr dirty="0" spc="5"/>
              <a:t>Senior Management</a:t>
            </a:r>
            <a:r>
              <a:rPr dirty="0" spc="-65"/>
              <a:t> </a:t>
            </a:r>
            <a:r>
              <a:rPr dirty="0" spc="5"/>
              <a:t>Finance  (N =</a:t>
            </a:r>
            <a:r>
              <a:rPr dirty="0" spc="-15"/>
              <a:t> </a:t>
            </a:r>
            <a:r>
              <a:rPr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44563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68281" y="2394140"/>
          <a:ext cx="6376035" cy="3300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75"/>
                <a:gridCol w="847725"/>
                <a:gridCol w="424180"/>
                <a:gridCol w="635634"/>
                <a:gridCol w="635635"/>
                <a:gridCol w="953770"/>
                <a:gridCol w="318135"/>
                <a:gridCol w="1262380"/>
              </a:tblGrid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36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8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1.75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05086" y="743661"/>
            <a:ext cx="402272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73342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16 </a:t>
            </a:r>
            <a:r>
              <a:rPr dirty="0"/>
              <a:t>- </a:t>
            </a:r>
            <a:r>
              <a:rPr dirty="0" spc="5"/>
              <a:t>Senior Management</a:t>
            </a:r>
            <a:r>
              <a:rPr dirty="0" spc="-60"/>
              <a:t> </a:t>
            </a:r>
            <a:r>
              <a:rPr dirty="0" spc="5"/>
              <a:t>HR</a:t>
            </a:r>
          </a:p>
          <a:p>
            <a:pPr marL="16865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7705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3375"/>
                <a:gridCol w="953135"/>
                <a:gridCol w="635000"/>
                <a:gridCol w="1059180"/>
                <a:gridCol w="847089"/>
                <a:gridCol w="1261744"/>
              </a:tblGrid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2.80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8938" y="743661"/>
            <a:ext cx="5376545" cy="862330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</a:t>
            </a:r>
            <a:r>
              <a:rPr dirty="0" spc="-5"/>
              <a:t> </a:t>
            </a:r>
            <a:r>
              <a:rPr dirty="0" spc="5"/>
              <a:t>Dimensions</a:t>
            </a:r>
          </a:p>
          <a:p>
            <a:pPr algn="ctr" marL="12065" marR="5080">
              <a:lnSpc>
                <a:spcPct val="102200"/>
              </a:lnSpc>
            </a:pPr>
            <a:r>
              <a:rPr dirty="0"/>
              <a:t>Division </a:t>
            </a:r>
            <a:r>
              <a:rPr dirty="0" spc="5"/>
              <a:t>17 </a:t>
            </a:r>
            <a:r>
              <a:rPr dirty="0"/>
              <a:t>- </a:t>
            </a:r>
            <a:r>
              <a:rPr dirty="0" spc="5"/>
              <a:t>Senior Management Lab</a:t>
            </a:r>
            <a:r>
              <a:rPr dirty="0" spc="-65"/>
              <a:t> </a:t>
            </a:r>
            <a:r>
              <a:rPr dirty="0" spc="5"/>
              <a:t>Operations  (N =</a:t>
            </a:r>
            <a:r>
              <a:rPr dirty="0" spc="-10"/>
              <a:t> </a:t>
            </a:r>
            <a:r>
              <a:rPr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47992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68281" y="2394140"/>
          <a:ext cx="6376035" cy="33007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3375"/>
                <a:gridCol w="953135"/>
                <a:gridCol w="1271269"/>
                <a:gridCol w="424179"/>
                <a:gridCol w="529589"/>
                <a:gridCol w="1579880"/>
              </a:tblGrid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191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4.60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0910" y="743661"/>
            <a:ext cx="429133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86741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18 </a:t>
            </a:r>
            <a:r>
              <a:rPr dirty="0"/>
              <a:t>- </a:t>
            </a:r>
            <a:r>
              <a:rPr dirty="0" spc="5"/>
              <a:t>Senior Management</a:t>
            </a:r>
            <a:r>
              <a:rPr dirty="0" spc="-65"/>
              <a:t> </a:t>
            </a:r>
            <a:r>
              <a:rPr dirty="0" spc="5"/>
              <a:t>Sales</a:t>
            </a:r>
          </a:p>
          <a:p>
            <a:pPr marL="182054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96856" y="2398903"/>
            <a:ext cx="633793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86020" y="2741803"/>
            <a:ext cx="4748530" cy="209550"/>
          </a:xfrm>
          <a:custGeom>
            <a:avLst/>
            <a:gdLst/>
            <a:ahLst/>
            <a:cxnLst/>
            <a:rect l="l" t="t" r="r" b="b"/>
            <a:pathLst>
              <a:path w="4748530" h="209550">
                <a:moveTo>
                  <a:pt x="0" y="209550"/>
                </a:moveTo>
                <a:lnTo>
                  <a:pt x="4748428" y="209550"/>
                </a:lnTo>
                <a:lnTo>
                  <a:pt x="474842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077806" y="2741803"/>
            <a:ext cx="4094479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marL="704850">
              <a:lnSpc>
                <a:spcPct val="100000"/>
              </a:lnSpc>
              <a:spcBef>
                <a:spcPts val="360"/>
              </a:spcBef>
              <a:tabLst>
                <a:tab pos="3883025" algn="l"/>
              </a:tabLst>
            </a:pPr>
            <a:r>
              <a:rPr dirty="0" sz="900">
                <a:latin typeface="Calibri"/>
                <a:cs typeface="Calibri"/>
              </a:rPr>
              <a:t>25%	75%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096856" y="3084703"/>
            <a:ext cx="633793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86020" y="3427603"/>
            <a:ext cx="4748530" cy="209550"/>
          </a:xfrm>
          <a:custGeom>
            <a:avLst/>
            <a:gdLst/>
            <a:ahLst/>
            <a:cxnLst/>
            <a:rect l="l" t="t" r="r" b="b"/>
            <a:pathLst>
              <a:path w="4748530" h="209550">
                <a:moveTo>
                  <a:pt x="0" y="209550"/>
                </a:moveTo>
                <a:lnTo>
                  <a:pt x="4748428" y="209550"/>
                </a:lnTo>
                <a:lnTo>
                  <a:pt x="474842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077806" y="3427603"/>
            <a:ext cx="4094479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marL="704850">
              <a:lnSpc>
                <a:spcPct val="100000"/>
              </a:lnSpc>
              <a:spcBef>
                <a:spcPts val="360"/>
              </a:spcBef>
              <a:tabLst>
                <a:tab pos="3883025" algn="l"/>
              </a:tabLst>
            </a:pPr>
            <a:r>
              <a:rPr dirty="0" sz="900">
                <a:latin typeface="Calibri"/>
                <a:cs typeface="Calibri"/>
              </a:rPr>
              <a:t>25%	75%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096856" y="3770503"/>
            <a:ext cx="633793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8350" y="41267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3096856" y="4113403"/>
            <a:ext cx="633793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8350" y="44696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096856" y="4456303"/>
            <a:ext cx="633793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8350" y="48125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096856" y="4799203"/>
            <a:ext cx="633793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8350" y="51554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096856" y="5142103"/>
            <a:ext cx="633793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68350" y="54983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36" name="object 36"/>
          <p:cNvSpPr txBox="1"/>
          <p:nvPr/>
        </p:nvSpPr>
        <p:spPr>
          <a:xfrm>
            <a:off x="3096856" y="5485003"/>
            <a:ext cx="633793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13874" y="743661"/>
            <a:ext cx="440563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92456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19 </a:t>
            </a:r>
            <a:r>
              <a:rPr dirty="0"/>
              <a:t>- </a:t>
            </a:r>
            <a:r>
              <a:rPr dirty="0" spc="5"/>
              <a:t>Senior</a:t>
            </a:r>
            <a:r>
              <a:rPr dirty="0" spc="-50"/>
              <a:t> </a:t>
            </a:r>
            <a:r>
              <a:rPr dirty="0" spc="5"/>
              <a:t>ManagementNBLLC</a:t>
            </a:r>
          </a:p>
          <a:p>
            <a:pPr marL="187769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37871" y="24319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6856" y="27418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37871" y="27748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6856" y="30847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37871" y="31177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6856" y="34276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37871" y="34606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077806" y="3770503"/>
            <a:ext cx="127190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L="1905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68190" y="3770503"/>
            <a:ext cx="5066665" cy="209550"/>
          </a:xfrm>
          <a:custGeom>
            <a:avLst/>
            <a:gdLst/>
            <a:ahLst/>
            <a:cxnLst/>
            <a:rect l="l" t="t" r="r" b="b"/>
            <a:pathLst>
              <a:path w="5066665" h="209550">
                <a:moveTo>
                  <a:pt x="0" y="209550"/>
                </a:moveTo>
                <a:lnTo>
                  <a:pt x="5066258" y="209550"/>
                </a:lnTo>
                <a:lnTo>
                  <a:pt x="506625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802513" y="38035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350" y="41267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96856" y="4113403"/>
            <a:ext cx="3795395" cy="209550"/>
          </a:xfrm>
          <a:custGeom>
            <a:avLst/>
            <a:gdLst/>
            <a:ahLst/>
            <a:cxnLst/>
            <a:rect l="l" t="t" r="r" b="b"/>
            <a:pathLst>
              <a:path w="3795395" h="209550">
                <a:moveTo>
                  <a:pt x="0" y="209550"/>
                </a:moveTo>
                <a:lnTo>
                  <a:pt x="3794937" y="209550"/>
                </a:lnTo>
                <a:lnTo>
                  <a:pt x="37949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895519" y="41464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10844" y="4113403"/>
            <a:ext cx="2524125" cy="209550"/>
          </a:xfrm>
          <a:custGeom>
            <a:avLst/>
            <a:gdLst/>
            <a:ahLst/>
            <a:cxnLst/>
            <a:rect l="l" t="t" r="r" b="b"/>
            <a:pathLst>
              <a:path w="2524125" h="209550">
                <a:moveTo>
                  <a:pt x="0" y="209550"/>
                </a:moveTo>
                <a:lnTo>
                  <a:pt x="2523604" y="209550"/>
                </a:lnTo>
                <a:lnTo>
                  <a:pt x="25236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073834" y="41464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8350" y="44696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96856" y="44563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137871" y="44893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8350" y="48125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96856" y="47992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137871" y="48322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8350" y="51554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137871" y="51751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8350" y="54983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96856" y="54850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6137871" y="55180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489" y="743661"/>
            <a:ext cx="346075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-635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</a:t>
            </a:r>
            <a:r>
              <a:rPr dirty="0"/>
              <a:t>Division </a:t>
            </a:r>
            <a:r>
              <a:rPr dirty="0" spc="5"/>
              <a:t>20 </a:t>
            </a:r>
            <a:r>
              <a:rPr dirty="0"/>
              <a:t>- </a:t>
            </a:r>
            <a:r>
              <a:rPr dirty="0" spc="5"/>
              <a:t>Stores n</a:t>
            </a:r>
            <a:r>
              <a:rPr dirty="0" spc="-70"/>
              <a:t> </a:t>
            </a:r>
            <a:r>
              <a:rPr dirty="0" spc="5"/>
              <a:t>Purhcase  (N =</a:t>
            </a:r>
            <a:r>
              <a:rPr dirty="0" spc="-15"/>
              <a:t> </a:t>
            </a:r>
            <a:r>
              <a:rPr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37871" y="24319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6856" y="27418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37871" y="27748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6856" y="30847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37871" y="31177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6856" y="34276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37871" y="34606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96856" y="37705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137871" y="38035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68350" y="41267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96856" y="41134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6137871" y="41464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8350" y="44696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6856" y="44563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6137871" y="44893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8350" y="48125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096856" y="47992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6137871" y="48322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8350" y="51554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6137871" y="51751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8350" y="54983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96856" y="54850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4" name="object 44"/>
          <p:cNvSpPr txBox="1"/>
          <p:nvPr/>
        </p:nvSpPr>
        <p:spPr>
          <a:xfrm>
            <a:off x="6137871" y="55180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0557" y="3211995"/>
            <a:ext cx="5842621" cy="969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71201" y="782713"/>
            <a:ext cx="3372485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Survey Design: NPS and</a:t>
            </a:r>
            <a:r>
              <a:rPr dirty="0" spc="-95"/>
              <a:t> </a:t>
            </a:r>
            <a:r>
              <a:rPr dirty="0" spc="5"/>
              <a:t>eNPS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32395" y="1358709"/>
            <a:ext cx="86639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Net Product Advocacy Score (NPS) </a:t>
            </a:r>
            <a:r>
              <a:rPr dirty="0" sz="1200" spc="-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a ‘</a:t>
            </a:r>
            <a:r>
              <a:rPr dirty="0" sz="1200" i="1">
                <a:latin typeface="Arial"/>
                <a:cs typeface="Arial"/>
              </a:rPr>
              <a:t>employee as a customer’</a:t>
            </a:r>
            <a:r>
              <a:rPr dirty="0" sz="1200" spc="-220" i="1">
                <a:latin typeface="Arial"/>
                <a:cs typeface="Arial"/>
              </a:rPr>
              <a:t> </a:t>
            </a:r>
            <a:r>
              <a:rPr dirty="0" sz="1200">
                <a:latin typeface="Calibri"/>
                <a:cs typeface="Calibri"/>
              </a:rPr>
              <a:t>measurement taken </a:t>
            </a:r>
            <a:r>
              <a:rPr dirty="0" sz="1200" spc="-5">
                <a:latin typeface="Calibri"/>
                <a:cs typeface="Calibri"/>
              </a:rPr>
              <a:t>from </a:t>
            </a:r>
            <a:r>
              <a:rPr dirty="0" sz="1200">
                <a:latin typeface="Calibri"/>
                <a:cs typeface="Calibri"/>
              </a:rPr>
              <a:t>employees, asking them, </a:t>
            </a:r>
            <a:r>
              <a:rPr dirty="0" sz="1200" spc="-5">
                <a:latin typeface="Calibri"/>
                <a:cs typeface="Calibri"/>
              </a:rPr>
              <a:t>how likely </a:t>
            </a:r>
            <a:r>
              <a:rPr dirty="0" sz="1200">
                <a:latin typeface="Calibri"/>
                <a:cs typeface="Calibri"/>
              </a:rPr>
              <a:t>are  they to recommend the </a:t>
            </a:r>
            <a:r>
              <a:rPr dirty="0" sz="1200" spc="-5">
                <a:latin typeface="Calibri"/>
                <a:cs typeface="Calibri"/>
              </a:rPr>
              <a:t>organization’s product or service </a:t>
            </a:r>
            <a:r>
              <a:rPr dirty="0" sz="1200">
                <a:latin typeface="Calibri"/>
                <a:cs typeface="Calibri"/>
              </a:rPr>
              <a:t>to </a:t>
            </a:r>
            <a:r>
              <a:rPr dirty="0" sz="1200" spc="-5">
                <a:latin typeface="Calibri"/>
                <a:cs typeface="Calibri"/>
              </a:rPr>
              <a:t>others on </a:t>
            </a:r>
            <a:r>
              <a:rPr dirty="0" sz="1200">
                <a:latin typeface="Calibri"/>
                <a:cs typeface="Calibri"/>
              </a:rPr>
              <a:t>a </a:t>
            </a:r>
            <a:r>
              <a:rPr dirty="0" sz="1200" spc="-5">
                <a:latin typeface="Calibri"/>
                <a:cs typeface="Calibri"/>
              </a:rPr>
              <a:t>scale of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0-10.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2395" y="2269211"/>
            <a:ext cx="880237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eNPS stands for employee Net Promoter Score </a:t>
            </a:r>
            <a:r>
              <a:rPr dirty="0" sz="1200">
                <a:latin typeface="Calibri"/>
                <a:cs typeface="Calibri"/>
              </a:rPr>
              <a:t>and </a:t>
            </a:r>
            <a:r>
              <a:rPr dirty="0" sz="1200" spc="-5">
                <a:latin typeface="Calibri"/>
                <a:cs typeface="Calibri"/>
              </a:rPr>
              <a:t>is </a:t>
            </a:r>
            <a:r>
              <a:rPr dirty="0" sz="1200">
                <a:latin typeface="Calibri"/>
                <a:cs typeface="Calibri"/>
              </a:rPr>
              <a:t>a way </a:t>
            </a:r>
            <a:r>
              <a:rPr dirty="0" sz="1200" spc="-5">
                <a:latin typeface="Calibri"/>
                <a:cs typeface="Calibri"/>
              </a:rPr>
              <a:t>for organizations </a:t>
            </a:r>
            <a:r>
              <a:rPr dirty="0" sz="1200">
                <a:latin typeface="Calibri"/>
                <a:cs typeface="Calibri"/>
              </a:rPr>
              <a:t>to measure employee </a:t>
            </a:r>
            <a:r>
              <a:rPr dirty="0" sz="1200" spc="-5">
                <a:latin typeface="Calibri"/>
                <a:cs typeface="Calibri"/>
              </a:rPr>
              <a:t>loyalty. </a:t>
            </a:r>
            <a:r>
              <a:rPr dirty="0" sz="1200">
                <a:latin typeface="Calibri"/>
                <a:cs typeface="Calibri"/>
              </a:rPr>
              <a:t>It measures the </a:t>
            </a:r>
            <a:r>
              <a:rPr dirty="0" sz="1200" spc="-5">
                <a:latin typeface="Calibri"/>
                <a:cs typeface="Calibri"/>
              </a:rPr>
              <a:t>likelihood  of </a:t>
            </a:r>
            <a:r>
              <a:rPr dirty="0" sz="1200">
                <a:latin typeface="Calibri"/>
                <a:cs typeface="Calibri"/>
              </a:rPr>
              <a:t>whether an employee would </a:t>
            </a:r>
            <a:r>
              <a:rPr dirty="0" sz="1200" spc="-5">
                <a:latin typeface="Calibri"/>
                <a:cs typeface="Calibri"/>
              </a:rPr>
              <a:t>be </a:t>
            </a:r>
            <a:r>
              <a:rPr dirty="0" sz="1200">
                <a:latin typeface="Calibri"/>
                <a:cs typeface="Calibri"/>
              </a:rPr>
              <a:t>willing to recommend the </a:t>
            </a:r>
            <a:r>
              <a:rPr dirty="0" sz="1200" spc="-5">
                <a:latin typeface="Calibri"/>
                <a:cs typeface="Calibri"/>
              </a:rPr>
              <a:t>organization </a:t>
            </a:r>
            <a:r>
              <a:rPr dirty="0" sz="1200">
                <a:latin typeface="Calibri"/>
                <a:cs typeface="Calibri"/>
              </a:rPr>
              <a:t>as a </a:t>
            </a:r>
            <a:r>
              <a:rPr dirty="0" sz="1200" spc="-5">
                <a:latin typeface="Calibri"/>
                <a:cs typeface="Calibri"/>
              </a:rPr>
              <a:t>place </a:t>
            </a:r>
            <a:r>
              <a:rPr dirty="0" sz="1200">
                <a:latin typeface="Calibri"/>
                <a:cs typeface="Calibri"/>
              </a:rPr>
              <a:t>to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98121" y="3436302"/>
            <a:ext cx="2187575" cy="490220"/>
          </a:xfrm>
          <a:prstGeom prst="rect">
            <a:avLst/>
          </a:prstGeom>
        </p:spPr>
        <p:txBody>
          <a:bodyPr wrap="square" lIns="0" tIns="22225" rIns="0" bIns="0" rtlCol="0" vert="horz">
            <a:spAutoFit/>
          </a:bodyPr>
          <a:lstStyle/>
          <a:p>
            <a:pPr marL="12700" marR="5080">
              <a:lnSpc>
                <a:spcPct val="94700"/>
              </a:lnSpc>
              <a:spcBef>
                <a:spcPts val="175"/>
              </a:spcBef>
            </a:pP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likely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would you</a:t>
            </a:r>
            <a:r>
              <a:rPr dirty="0" sz="1050" spc="-6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recommend 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your organization as a place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work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friend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50" spc="-2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relative?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86202" y="3298761"/>
            <a:ext cx="2419350" cy="708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57175" marR="433705">
              <a:lnSpc>
                <a:spcPct val="113100"/>
              </a:lnSpc>
              <a:spcBef>
                <a:spcPts val="95"/>
              </a:spcBef>
            </a:pP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How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likely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would you be</a:t>
            </a:r>
            <a:r>
              <a:rPr dirty="0" sz="1050" spc="-70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recommend Eurofins</a:t>
            </a:r>
            <a:r>
              <a:rPr dirty="0" sz="1050" spc="-2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’s</a:t>
            </a:r>
            <a:endParaRPr sz="1050">
              <a:latin typeface="Arial"/>
              <a:cs typeface="Arial"/>
            </a:endParaRPr>
          </a:p>
          <a:p>
            <a:pPr marL="619760" marR="5080" indent="-607695">
              <a:lnSpc>
                <a:spcPts val="1260"/>
              </a:lnSpc>
              <a:spcBef>
                <a:spcPts val="40"/>
              </a:spcBef>
            </a:pP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products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/ offerings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and services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dirty="0" sz="1050" spc="-5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friend </a:t>
            </a:r>
            <a:r>
              <a:rPr dirty="0" sz="1050" spc="5" b="1" i="1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z="1050" spc="-5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b="1" i="1">
                <a:solidFill>
                  <a:srgbClr val="FFFFFF"/>
                </a:solidFill>
                <a:latin typeface="Arial"/>
                <a:cs typeface="Arial"/>
              </a:rPr>
              <a:t>relative?</a:t>
            </a:r>
            <a:endParaRPr sz="10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48817" y="4190746"/>
            <a:ext cx="476884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eNPS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62133" y="4219702"/>
            <a:ext cx="381000" cy="23304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NPS</a:t>
            </a:r>
            <a:endParaRPr sz="13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8790" y="5043690"/>
            <a:ext cx="2662555" cy="1460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800" spc="-10">
                <a:latin typeface="Calibri"/>
                <a:cs typeface="Calibri"/>
              </a:rPr>
              <a:t>A good NPS score is 10 </a:t>
            </a:r>
            <a:r>
              <a:rPr dirty="0" sz="800" spc="-5">
                <a:latin typeface="Calibri"/>
                <a:cs typeface="Calibri"/>
              </a:rPr>
              <a:t>to 50, while the range </a:t>
            </a:r>
            <a:r>
              <a:rPr dirty="0" sz="800" spc="-10">
                <a:latin typeface="Calibri"/>
                <a:cs typeface="Calibri"/>
              </a:rPr>
              <a:t>is from -100 </a:t>
            </a:r>
            <a:r>
              <a:rPr dirty="0" sz="800" spc="-5">
                <a:latin typeface="Calibri"/>
                <a:cs typeface="Calibri"/>
              </a:rPr>
              <a:t>to</a:t>
            </a:r>
            <a:r>
              <a:rPr dirty="0" sz="800" spc="50">
                <a:latin typeface="Calibri"/>
                <a:cs typeface="Calibri"/>
              </a:rPr>
              <a:t> </a:t>
            </a:r>
            <a:r>
              <a:rPr dirty="0" sz="800" spc="-10">
                <a:latin typeface="Calibri"/>
                <a:cs typeface="Calibri"/>
              </a:rPr>
              <a:t>100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/>
              <a:t>Division </a:t>
            </a:r>
            <a:r>
              <a:rPr dirty="0" spc="5"/>
              <a:t>21 </a:t>
            </a:r>
            <a:r>
              <a:rPr dirty="0"/>
              <a:t>-</a:t>
            </a:r>
            <a:r>
              <a:rPr dirty="0" spc="-40"/>
              <a:t> </a:t>
            </a:r>
            <a:r>
              <a:rPr dirty="0" spc="5"/>
              <a:t>Water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0847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51123" y="3084703"/>
            <a:ext cx="5575300" cy="209550"/>
          </a:xfrm>
          <a:custGeom>
            <a:avLst/>
            <a:gdLst/>
            <a:ahLst/>
            <a:cxnLst/>
            <a:rect l="l" t="t" r="r" b="b"/>
            <a:pathLst>
              <a:path w="5575300" h="209550">
                <a:moveTo>
                  <a:pt x="0" y="209550"/>
                </a:moveTo>
                <a:lnTo>
                  <a:pt x="5574792" y="209550"/>
                </a:lnTo>
                <a:lnTo>
                  <a:pt x="55747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944978" y="3084703"/>
            <a:ext cx="489584" cy="209550"/>
          </a:xfrm>
          <a:custGeom>
            <a:avLst/>
            <a:gdLst/>
            <a:ahLst/>
            <a:cxnLst/>
            <a:rect l="l" t="t" r="r" b="b"/>
            <a:pathLst>
              <a:path w="489584" h="209550">
                <a:moveTo>
                  <a:pt x="0" y="209550"/>
                </a:moveTo>
                <a:lnTo>
                  <a:pt x="489483" y="209550"/>
                </a:lnTo>
                <a:lnTo>
                  <a:pt x="4894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96856" y="44563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47992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8605"/>
                <a:gridCol w="381635"/>
                <a:gridCol w="127634"/>
                <a:gridCol w="85090"/>
                <a:gridCol w="4238625"/>
                <a:gridCol w="318770"/>
                <a:gridCol w="944880"/>
              </a:tblGrid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4762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tabLst>
                          <a:tab pos="2966085" algn="l"/>
                          <a:tab pos="604647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88%	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495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495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191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Gender 1 </a:t>
            </a:r>
            <a:r>
              <a:rPr dirty="0"/>
              <a:t>-</a:t>
            </a:r>
            <a:r>
              <a:rPr dirty="0" spc="-45"/>
              <a:t> </a:t>
            </a:r>
            <a:r>
              <a:rPr dirty="0" spc="5"/>
              <a:t>F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25)</a:t>
            </a:r>
          </a:p>
        </p:txBody>
      </p:sp>
      <p:sp>
        <p:nvSpPr>
          <p:cNvPr id="3" name="object 3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291698" y="2398903"/>
            <a:ext cx="4049395" cy="209550"/>
          </a:xfrm>
          <a:custGeom>
            <a:avLst/>
            <a:gdLst/>
            <a:ahLst/>
            <a:cxnLst/>
            <a:rect l="l" t="t" r="r" b="b"/>
            <a:pathLst>
              <a:path w="4049395" h="209550">
                <a:moveTo>
                  <a:pt x="0" y="209550"/>
                </a:moveTo>
                <a:lnTo>
                  <a:pt x="4049204" y="209550"/>
                </a:lnTo>
                <a:lnTo>
                  <a:pt x="40492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359952" y="2398903"/>
            <a:ext cx="1075055" cy="209550"/>
          </a:xfrm>
          <a:custGeom>
            <a:avLst/>
            <a:gdLst/>
            <a:ahLst/>
            <a:cxnLst/>
            <a:rect l="l" t="t" r="r" b="b"/>
            <a:pathLst>
              <a:path w="1075054" h="209550">
                <a:moveTo>
                  <a:pt x="0" y="209550"/>
                </a:moveTo>
                <a:lnTo>
                  <a:pt x="1074508" y="209550"/>
                </a:lnTo>
                <a:lnTo>
                  <a:pt x="107450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37431" y="2741803"/>
            <a:ext cx="4621530" cy="209550"/>
          </a:xfrm>
          <a:custGeom>
            <a:avLst/>
            <a:gdLst/>
            <a:ahLst/>
            <a:cxnLst/>
            <a:rect l="l" t="t" r="r" b="b"/>
            <a:pathLst>
              <a:path w="4621530" h="209550">
                <a:moveTo>
                  <a:pt x="0" y="209550"/>
                </a:moveTo>
                <a:lnTo>
                  <a:pt x="4621301" y="209550"/>
                </a:lnTo>
                <a:lnTo>
                  <a:pt x="462130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749300" y="2398903"/>
          <a:ext cx="5729605" cy="552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375919"/>
                <a:gridCol w="577849"/>
                <a:gridCol w="228600"/>
                <a:gridCol w="2221229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Communication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algn="r" marR="558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Diversity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Inclusion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r>
                        <a:rPr dirty="0" sz="900" spc="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7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</a:tr>
            </a:tbl>
          </a:graphicData>
        </a:graphic>
      </p:graphicFrame>
      <p:sp>
        <p:nvSpPr>
          <p:cNvPr id="11" name="object 11"/>
          <p:cNvSpPr/>
          <p:nvPr/>
        </p:nvSpPr>
        <p:spPr>
          <a:xfrm>
            <a:off x="8677782" y="2741803"/>
            <a:ext cx="756920" cy="209550"/>
          </a:xfrm>
          <a:custGeom>
            <a:avLst/>
            <a:gdLst/>
            <a:ahLst/>
            <a:cxnLst/>
            <a:rect l="l" t="t" r="r" b="b"/>
            <a:pathLst>
              <a:path w="756920" h="209550">
                <a:moveTo>
                  <a:pt x="0" y="209550"/>
                </a:moveTo>
                <a:lnTo>
                  <a:pt x="756666" y="209550"/>
                </a:lnTo>
                <a:lnTo>
                  <a:pt x="75666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8785694" y="1790573"/>
            <a:ext cx="1295400" cy="1147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884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00">
              <a:latin typeface="Calibri"/>
              <a:cs typeface="Calibri"/>
            </a:endParaRPr>
          </a:p>
          <a:p>
            <a:pPr marL="171450">
              <a:lnSpc>
                <a:spcPct val="100000"/>
              </a:lnSpc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093681" y="31177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274644" y="3084703"/>
            <a:ext cx="540385" cy="209550"/>
          </a:xfrm>
          <a:custGeom>
            <a:avLst/>
            <a:gdLst/>
            <a:ahLst/>
            <a:cxnLst/>
            <a:rect l="l" t="t" r="r" b="b"/>
            <a:pathLst>
              <a:path w="540385" h="209550">
                <a:moveTo>
                  <a:pt x="0" y="209550"/>
                </a:moveTo>
                <a:lnTo>
                  <a:pt x="540334" y="209550"/>
                </a:lnTo>
                <a:lnTo>
                  <a:pt x="54033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462273" y="31177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34028" y="3084703"/>
            <a:ext cx="1252855" cy="209550"/>
          </a:xfrm>
          <a:custGeom>
            <a:avLst/>
            <a:gdLst/>
            <a:ahLst/>
            <a:cxnLst/>
            <a:rect l="l" t="t" r="r" b="b"/>
            <a:pathLst>
              <a:path w="1252854" h="209550">
                <a:moveTo>
                  <a:pt x="0" y="209550"/>
                </a:moveTo>
                <a:lnTo>
                  <a:pt x="1252283" y="209550"/>
                </a:lnTo>
                <a:lnTo>
                  <a:pt x="12522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348645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05349" y="3084703"/>
            <a:ext cx="3439160" cy="209550"/>
          </a:xfrm>
          <a:custGeom>
            <a:avLst/>
            <a:gdLst/>
            <a:ahLst/>
            <a:cxnLst/>
            <a:rect l="l" t="t" r="r" b="b"/>
            <a:pathLst>
              <a:path w="3439159" h="209550">
                <a:moveTo>
                  <a:pt x="0" y="209550"/>
                </a:moveTo>
                <a:lnTo>
                  <a:pt x="3438969" y="209550"/>
                </a:lnTo>
                <a:lnTo>
                  <a:pt x="343896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713321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563368" y="3084703"/>
            <a:ext cx="871219" cy="209550"/>
          </a:xfrm>
          <a:custGeom>
            <a:avLst/>
            <a:gdLst/>
            <a:ahLst/>
            <a:cxnLst/>
            <a:rect l="l" t="t" r="r" b="b"/>
            <a:pathLst>
              <a:path w="871220" h="209550">
                <a:moveTo>
                  <a:pt x="0" y="209550"/>
                </a:moveTo>
                <a:lnTo>
                  <a:pt x="871093" y="209550"/>
                </a:lnTo>
                <a:lnTo>
                  <a:pt x="8710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887396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96856" y="3427603"/>
            <a:ext cx="426084" cy="209550"/>
          </a:xfrm>
          <a:custGeom>
            <a:avLst/>
            <a:gdLst/>
            <a:ahLst/>
            <a:cxnLst/>
            <a:rect l="l" t="t" r="r" b="b"/>
            <a:pathLst>
              <a:path w="426085" h="209550">
                <a:moveTo>
                  <a:pt x="0" y="209550"/>
                </a:moveTo>
                <a:lnTo>
                  <a:pt x="425919" y="209550"/>
                </a:lnTo>
                <a:lnTo>
                  <a:pt x="42591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227285" y="34606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41826" y="3427603"/>
            <a:ext cx="680720" cy="209550"/>
          </a:xfrm>
          <a:custGeom>
            <a:avLst/>
            <a:gdLst/>
            <a:ahLst/>
            <a:cxnLst/>
            <a:rect l="l" t="t" r="r" b="b"/>
            <a:pathLst>
              <a:path w="680720" h="209550">
                <a:moveTo>
                  <a:pt x="0" y="209550"/>
                </a:moveTo>
                <a:lnTo>
                  <a:pt x="680186" y="209550"/>
                </a:lnTo>
                <a:lnTo>
                  <a:pt x="68018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770401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41063" y="3427603"/>
            <a:ext cx="1506855" cy="209550"/>
          </a:xfrm>
          <a:custGeom>
            <a:avLst/>
            <a:gdLst/>
            <a:ahLst/>
            <a:cxnLst/>
            <a:rect l="l" t="t" r="r" b="b"/>
            <a:pathLst>
              <a:path w="1506854" h="209550">
                <a:moveTo>
                  <a:pt x="0" y="209550"/>
                </a:moveTo>
                <a:lnTo>
                  <a:pt x="1506550" y="209550"/>
                </a:lnTo>
                <a:lnTo>
                  <a:pt x="15065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882819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766650" y="3427603"/>
            <a:ext cx="3413760" cy="209550"/>
          </a:xfrm>
          <a:custGeom>
            <a:avLst/>
            <a:gdLst/>
            <a:ahLst/>
            <a:cxnLst/>
            <a:rect l="l" t="t" r="r" b="b"/>
            <a:pathLst>
              <a:path w="3413759" h="209550">
                <a:moveTo>
                  <a:pt x="0" y="209550"/>
                </a:moveTo>
                <a:lnTo>
                  <a:pt x="3413531" y="209550"/>
                </a:lnTo>
                <a:lnTo>
                  <a:pt x="341353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7361910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99244" y="34276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4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9234309" y="34606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274644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3093681" y="3803548"/>
            <a:ext cx="342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452418" y="3770503"/>
            <a:ext cx="642620" cy="209550"/>
          </a:xfrm>
          <a:custGeom>
            <a:avLst/>
            <a:gdLst/>
            <a:ahLst/>
            <a:cxnLst/>
            <a:rect l="l" t="t" r="r" b="b"/>
            <a:pathLst>
              <a:path w="642620" h="209550">
                <a:moveTo>
                  <a:pt x="0" y="209550"/>
                </a:moveTo>
                <a:lnTo>
                  <a:pt x="642035" y="209550"/>
                </a:lnTo>
                <a:lnTo>
                  <a:pt x="64203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3661917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13504" y="3770503"/>
            <a:ext cx="4761230" cy="209550"/>
          </a:xfrm>
          <a:custGeom>
            <a:avLst/>
            <a:gdLst/>
            <a:ahLst/>
            <a:cxnLst/>
            <a:rect l="l" t="t" r="r" b="b"/>
            <a:pathLst>
              <a:path w="4761230" h="209550">
                <a:moveTo>
                  <a:pt x="0" y="209550"/>
                </a:moveTo>
                <a:lnTo>
                  <a:pt x="4761141" y="209550"/>
                </a:lnTo>
                <a:lnTo>
                  <a:pt x="47611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 txBox="1"/>
          <p:nvPr/>
        </p:nvSpPr>
        <p:spPr>
          <a:xfrm>
            <a:off x="6382562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893695" y="3770503"/>
            <a:ext cx="541020" cy="209550"/>
          </a:xfrm>
          <a:custGeom>
            <a:avLst/>
            <a:gdLst/>
            <a:ahLst/>
            <a:cxnLst/>
            <a:rect l="l" t="t" r="r" b="b"/>
            <a:pathLst>
              <a:path w="541020" h="209550">
                <a:moveTo>
                  <a:pt x="0" y="209550"/>
                </a:moveTo>
                <a:lnTo>
                  <a:pt x="540753" y="209550"/>
                </a:lnTo>
                <a:lnTo>
                  <a:pt x="54075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9052559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8350" y="41267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96856" y="4113403"/>
            <a:ext cx="337185" cy="209550"/>
          </a:xfrm>
          <a:custGeom>
            <a:avLst/>
            <a:gdLst/>
            <a:ahLst/>
            <a:cxnLst/>
            <a:rect l="l" t="t" r="r" b="b"/>
            <a:pathLst>
              <a:path w="337185" h="209550">
                <a:moveTo>
                  <a:pt x="0" y="209550"/>
                </a:moveTo>
                <a:lnTo>
                  <a:pt x="336918" y="209550"/>
                </a:lnTo>
                <a:lnTo>
                  <a:pt x="3369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3182785" y="41464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452838" y="4113403"/>
            <a:ext cx="337185" cy="209550"/>
          </a:xfrm>
          <a:custGeom>
            <a:avLst/>
            <a:gdLst/>
            <a:ahLst/>
            <a:cxnLst/>
            <a:rect l="l" t="t" r="r" b="b"/>
            <a:pathLst>
              <a:path w="337185" h="209550">
                <a:moveTo>
                  <a:pt x="0" y="209550"/>
                </a:moveTo>
                <a:lnTo>
                  <a:pt x="336918" y="209550"/>
                </a:lnTo>
                <a:lnTo>
                  <a:pt x="3369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3538753" y="41464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08806" y="4113403"/>
            <a:ext cx="947419" cy="209550"/>
          </a:xfrm>
          <a:custGeom>
            <a:avLst/>
            <a:gdLst/>
            <a:ahLst/>
            <a:cxnLst/>
            <a:rect l="l" t="t" r="r" b="b"/>
            <a:pathLst>
              <a:path w="947420" h="209550">
                <a:moveTo>
                  <a:pt x="0" y="209550"/>
                </a:moveTo>
                <a:lnTo>
                  <a:pt x="947153" y="209550"/>
                </a:lnTo>
                <a:lnTo>
                  <a:pt x="94715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4170870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775022" y="4113403"/>
            <a:ext cx="3846195" cy="209550"/>
          </a:xfrm>
          <a:custGeom>
            <a:avLst/>
            <a:gdLst/>
            <a:ahLst/>
            <a:cxnLst/>
            <a:rect l="l" t="t" r="r" b="b"/>
            <a:pathLst>
              <a:path w="3846195" h="209550">
                <a:moveTo>
                  <a:pt x="0" y="209550"/>
                </a:moveTo>
                <a:lnTo>
                  <a:pt x="3845788" y="209550"/>
                </a:lnTo>
                <a:lnTo>
                  <a:pt x="384578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6586397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8639861" y="4113403"/>
            <a:ext cx="795020" cy="209550"/>
          </a:xfrm>
          <a:custGeom>
            <a:avLst/>
            <a:gdLst/>
            <a:ahLst/>
            <a:cxnLst/>
            <a:rect l="l" t="t" r="r" b="b"/>
            <a:pathLst>
              <a:path w="795020" h="209550">
                <a:moveTo>
                  <a:pt x="0" y="209550"/>
                </a:moveTo>
                <a:lnTo>
                  <a:pt x="794600" y="209550"/>
                </a:lnTo>
                <a:lnTo>
                  <a:pt x="7946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8925648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096856" y="44563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351123" y="44563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096856" y="4799203"/>
            <a:ext cx="489584" cy="209550"/>
          </a:xfrm>
          <a:custGeom>
            <a:avLst/>
            <a:gdLst/>
            <a:ahLst/>
            <a:cxnLst/>
            <a:rect l="l" t="t" r="r" b="b"/>
            <a:pathLst>
              <a:path w="489585" h="209550">
                <a:moveTo>
                  <a:pt x="0" y="209550"/>
                </a:moveTo>
                <a:lnTo>
                  <a:pt x="489483" y="209550"/>
                </a:lnTo>
                <a:lnTo>
                  <a:pt x="4894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605390" y="4799203"/>
            <a:ext cx="489584" cy="209550"/>
          </a:xfrm>
          <a:custGeom>
            <a:avLst/>
            <a:gdLst/>
            <a:ahLst/>
            <a:cxnLst/>
            <a:rect l="l" t="t" r="r" b="b"/>
            <a:pathLst>
              <a:path w="489585" h="209550">
                <a:moveTo>
                  <a:pt x="0" y="209550"/>
                </a:moveTo>
                <a:lnTo>
                  <a:pt x="489483" y="209550"/>
                </a:lnTo>
                <a:lnTo>
                  <a:pt x="4894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113923" y="4799203"/>
            <a:ext cx="4558030" cy="209550"/>
          </a:xfrm>
          <a:custGeom>
            <a:avLst/>
            <a:gdLst/>
            <a:ahLst/>
            <a:cxnLst/>
            <a:rect l="l" t="t" r="r" b="b"/>
            <a:pathLst>
              <a:path w="4558030" h="209550">
                <a:moveTo>
                  <a:pt x="0" y="209550"/>
                </a:moveTo>
                <a:lnTo>
                  <a:pt x="4557737" y="209550"/>
                </a:lnTo>
                <a:lnTo>
                  <a:pt x="45577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690711" y="4799203"/>
            <a:ext cx="744220" cy="209550"/>
          </a:xfrm>
          <a:custGeom>
            <a:avLst/>
            <a:gdLst/>
            <a:ahLst/>
            <a:cxnLst/>
            <a:rect l="l" t="t" r="r" b="b"/>
            <a:pathLst>
              <a:path w="744220" h="209550">
                <a:moveTo>
                  <a:pt x="0" y="209550"/>
                </a:moveTo>
                <a:lnTo>
                  <a:pt x="743750" y="209550"/>
                </a:lnTo>
                <a:lnTo>
                  <a:pt x="7437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274644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3452418" y="5485003"/>
            <a:ext cx="489584" cy="209550"/>
          </a:xfrm>
          <a:custGeom>
            <a:avLst/>
            <a:gdLst/>
            <a:ahLst/>
            <a:cxnLst/>
            <a:rect l="l" t="t" r="r" b="b"/>
            <a:pathLst>
              <a:path w="489585" h="209550">
                <a:moveTo>
                  <a:pt x="0" y="209550"/>
                </a:moveTo>
                <a:lnTo>
                  <a:pt x="489483" y="209550"/>
                </a:lnTo>
                <a:lnTo>
                  <a:pt x="4894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749300" y="4456303"/>
          <a:ext cx="8713470" cy="123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353695"/>
                <a:gridCol w="196850"/>
                <a:gridCol w="184150"/>
                <a:gridCol w="170814"/>
                <a:gridCol w="152399"/>
                <a:gridCol w="1703070"/>
                <a:gridCol w="444500"/>
                <a:gridCol w="1664970"/>
                <a:gridCol w="354965"/>
                <a:gridCol w="683259"/>
                <a:gridCol w="476250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Conditions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71120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Innovation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 marR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981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r>
                        <a:rPr dirty="0" sz="9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311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4" name="object 74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5" name="object 75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868085" y="6007138"/>
            <a:ext cx="140970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28700" algn="l"/>
              </a:tabLst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	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2526857" y="6007138"/>
            <a:ext cx="25482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90650" algn="l"/>
                <a:tab pos="1913889" algn="l"/>
              </a:tabLst>
            </a:pPr>
            <a:r>
              <a:rPr dirty="0" sz="800" spc="5">
                <a:latin typeface="Calibri"/>
                <a:cs typeface="Calibri"/>
              </a:rPr>
              <a:t>Neither Agree</a:t>
            </a:r>
            <a:r>
              <a:rPr dirty="0" sz="800" spc="35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or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	</a:t>
            </a: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5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Gender 2 </a:t>
            </a:r>
            <a:r>
              <a:rPr dirty="0"/>
              <a:t>-</a:t>
            </a:r>
            <a:r>
              <a:rPr dirty="0" spc="-45"/>
              <a:t> </a:t>
            </a:r>
            <a:r>
              <a:rPr dirty="0" spc="5"/>
              <a:t>M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99)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770503"/>
            <a:ext cx="252095" cy="209550"/>
          </a:xfrm>
          <a:custGeom>
            <a:avLst/>
            <a:gdLst/>
            <a:ahLst/>
            <a:cxnLst/>
            <a:rect l="l" t="t" r="r" b="b"/>
            <a:pathLst>
              <a:path w="252095" h="209550">
                <a:moveTo>
                  <a:pt x="0" y="209550"/>
                </a:moveTo>
                <a:lnTo>
                  <a:pt x="251586" y="209550"/>
                </a:lnTo>
                <a:lnTo>
                  <a:pt x="25158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367494" y="3770503"/>
            <a:ext cx="522605" cy="209550"/>
          </a:xfrm>
          <a:custGeom>
            <a:avLst/>
            <a:gdLst/>
            <a:ahLst/>
            <a:cxnLst/>
            <a:rect l="l" t="t" r="r" b="b"/>
            <a:pathLst>
              <a:path w="522604" h="209550">
                <a:moveTo>
                  <a:pt x="0" y="209550"/>
                </a:moveTo>
                <a:lnTo>
                  <a:pt x="522211" y="209550"/>
                </a:lnTo>
                <a:lnTo>
                  <a:pt x="52221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8755" y="3770503"/>
            <a:ext cx="4081779" cy="209550"/>
          </a:xfrm>
          <a:custGeom>
            <a:avLst/>
            <a:gdLst/>
            <a:ahLst/>
            <a:cxnLst/>
            <a:rect l="l" t="t" r="r" b="b"/>
            <a:pathLst>
              <a:path w="4081779" h="209550">
                <a:moveTo>
                  <a:pt x="0" y="209550"/>
                </a:moveTo>
                <a:lnTo>
                  <a:pt x="4081271" y="209550"/>
                </a:lnTo>
                <a:lnTo>
                  <a:pt x="408127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09077" y="3770503"/>
            <a:ext cx="1425575" cy="209550"/>
          </a:xfrm>
          <a:custGeom>
            <a:avLst/>
            <a:gdLst/>
            <a:ahLst/>
            <a:cxnLst/>
            <a:rect l="l" t="t" r="r" b="b"/>
            <a:pathLst>
              <a:path w="1425575" h="209550">
                <a:moveTo>
                  <a:pt x="0" y="209550"/>
                </a:moveTo>
                <a:lnTo>
                  <a:pt x="1425384" y="209550"/>
                </a:lnTo>
                <a:lnTo>
                  <a:pt x="142538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274644" y="41134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/>
                <a:gridCol w="719455"/>
                <a:gridCol w="3776345"/>
                <a:gridCol w="126492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096856" y="47992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274644" y="47992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0055"/>
                <a:gridCol w="577850"/>
                <a:gridCol w="4302125"/>
                <a:gridCol w="840104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096856" y="5142103"/>
            <a:ext cx="173990" cy="209550"/>
          </a:xfrm>
          <a:custGeom>
            <a:avLst/>
            <a:gdLst/>
            <a:ahLst/>
            <a:cxnLst/>
            <a:rect l="l" t="t" r="r" b="b"/>
            <a:pathLst>
              <a:path w="173989" h="209550">
                <a:moveTo>
                  <a:pt x="0" y="209550"/>
                </a:moveTo>
                <a:lnTo>
                  <a:pt x="173558" y="209550"/>
                </a:lnTo>
                <a:lnTo>
                  <a:pt x="17355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289465" y="5142103"/>
            <a:ext cx="173990" cy="209550"/>
          </a:xfrm>
          <a:custGeom>
            <a:avLst/>
            <a:gdLst/>
            <a:ahLst/>
            <a:cxnLst/>
            <a:rect l="l" t="t" r="r" b="b"/>
            <a:pathLst>
              <a:path w="173989" h="209550">
                <a:moveTo>
                  <a:pt x="0" y="209550"/>
                </a:moveTo>
                <a:lnTo>
                  <a:pt x="173558" y="209550"/>
                </a:lnTo>
                <a:lnTo>
                  <a:pt x="17355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82073" y="5142103"/>
            <a:ext cx="3834129" cy="209550"/>
          </a:xfrm>
          <a:custGeom>
            <a:avLst/>
            <a:gdLst/>
            <a:ahLst/>
            <a:cxnLst/>
            <a:rect l="l" t="t" r="r" b="b"/>
            <a:pathLst>
              <a:path w="3834129" h="209550">
                <a:moveTo>
                  <a:pt x="0" y="209550"/>
                </a:moveTo>
                <a:lnTo>
                  <a:pt x="3833710" y="209550"/>
                </a:lnTo>
                <a:lnTo>
                  <a:pt x="38337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34834" y="5142103"/>
            <a:ext cx="2099945" cy="209550"/>
          </a:xfrm>
          <a:custGeom>
            <a:avLst/>
            <a:gdLst/>
            <a:ahLst/>
            <a:cxnLst/>
            <a:rect l="l" t="t" r="r" b="b"/>
            <a:pathLst>
              <a:path w="2099945" h="209550">
                <a:moveTo>
                  <a:pt x="0" y="209550"/>
                </a:moveTo>
                <a:lnTo>
                  <a:pt x="2099614" y="209550"/>
                </a:lnTo>
                <a:lnTo>
                  <a:pt x="209961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274644" y="54850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265"/>
                <a:gridCol w="417194"/>
                <a:gridCol w="3658870"/>
                <a:gridCol w="186690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111125"/>
                <a:gridCol w="95885"/>
                <a:gridCol w="81914"/>
                <a:gridCol w="295275"/>
                <a:gridCol w="73660"/>
                <a:gridCol w="178434"/>
                <a:gridCol w="127634"/>
                <a:gridCol w="322580"/>
                <a:gridCol w="214630"/>
                <a:gridCol w="443864"/>
                <a:gridCol w="2858135"/>
                <a:gridCol w="93345"/>
                <a:gridCol w="170179"/>
                <a:gridCol w="157480"/>
                <a:gridCol w="954405"/>
              </a:tblGrid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107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63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8191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9375">
                        <a:lnSpc>
                          <a:spcPct val="100000"/>
                        </a:lnSpc>
                        <a:tabLst>
                          <a:tab pos="485140" algn="l"/>
                          <a:tab pos="2776855" algn="l"/>
                          <a:tab pos="554926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8%	64%	23%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327025" algn="l"/>
                          <a:tab pos="862965" algn="l"/>
                          <a:tab pos="3110230" algn="l"/>
                          <a:tab pos="563499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6%	11%	59%	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858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346710" algn="l"/>
                          <a:tab pos="860425" algn="l"/>
                          <a:tab pos="3270885" algn="l"/>
                          <a:tab pos="584708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	7%	9%	68%	15%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064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2226945" algn="l"/>
                          <a:tab pos="521271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 </a:t>
                      </a:r>
                      <a:r>
                        <a:rPr dirty="0" sz="9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3%	61%	33%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555625" algn="l"/>
                          <a:tab pos="2565400" algn="l"/>
                          <a:tab pos="533336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</a:t>
                      </a:r>
                      <a:r>
                        <a:rPr dirty="0" sz="900" spc="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	7%	58%	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0503" y="743661"/>
            <a:ext cx="30899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2679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Age Clubbed 1 </a:t>
            </a:r>
            <a:r>
              <a:rPr dirty="0"/>
              <a:t>- </a:t>
            </a:r>
            <a:r>
              <a:rPr dirty="0" spc="5"/>
              <a:t>21-30</a:t>
            </a:r>
            <a:r>
              <a:rPr dirty="0" spc="-114"/>
              <a:t> </a:t>
            </a:r>
            <a:r>
              <a:rPr dirty="0" spc="5"/>
              <a:t>years</a:t>
            </a:r>
          </a:p>
          <a:p>
            <a:pPr marL="115760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43)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3770503"/>
            <a:ext cx="575310" cy="209550"/>
          </a:xfrm>
          <a:custGeom>
            <a:avLst/>
            <a:gdLst/>
            <a:ahLst/>
            <a:cxnLst/>
            <a:rect l="l" t="t" r="r" b="b"/>
            <a:pathLst>
              <a:path w="575310" h="209550">
                <a:moveTo>
                  <a:pt x="0" y="209550"/>
                </a:moveTo>
                <a:lnTo>
                  <a:pt x="574903" y="209550"/>
                </a:lnTo>
                <a:lnTo>
                  <a:pt x="57490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868597" y="3770503"/>
            <a:ext cx="4526280" cy="209550"/>
          </a:xfrm>
          <a:custGeom>
            <a:avLst/>
            <a:gdLst/>
            <a:ahLst/>
            <a:cxnLst/>
            <a:rect l="l" t="t" r="r" b="b"/>
            <a:pathLst>
              <a:path w="4526280" h="209550">
                <a:moveTo>
                  <a:pt x="0" y="209550"/>
                </a:moveTo>
                <a:lnTo>
                  <a:pt x="4525695" y="209550"/>
                </a:lnTo>
                <a:lnTo>
                  <a:pt x="45256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413343" y="3770503"/>
            <a:ext cx="1021715" cy="209550"/>
          </a:xfrm>
          <a:custGeom>
            <a:avLst/>
            <a:gdLst/>
            <a:ahLst/>
            <a:cxnLst/>
            <a:rect l="l" t="t" r="r" b="b"/>
            <a:pathLst>
              <a:path w="1021715" h="209550">
                <a:moveTo>
                  <a:pt x="0" y="209550"/>
                </a:moveTo>
                <a:lnTo>
                  <a:pt x="1021105" y="209550"/>
                </a:lnTo>
                <a:lnTo>
                  <a:pt x="102110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4113403"/>
            <a:ext cx="188595" cy="209550"/>
          </a:xfrm>
          <a:custGeom>
            <a:avLst/>
            <a:gdLst/>
            <a:ahLst/>
            <a:cxnLst/>
            <a:rect l="l" t="t" r="r" b="b"/>
            <a:pathLst>
              <a:path w="188595" h="209550">
                <a:moveTo>
                  <a:pt x="0" y="209550"/>
                </a:moveTo>
                <a:lnTo>
                  <a:pt x="188150" y="209550"/>
                </a:lnTo>
                <a:lnTo>
                  <a:pt x="1881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304070" y="4113403"/>
          <a:ext cx="613092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6540"/>
                <a:gridCol w="857250"/>
                <a:gridCol w="3606165"/>
                <a:gridCol w="140970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096856" y="4456303"/>
            <a:ext cx="203200" cy="209550"/>
          </a:xfrm>
          <a:custGeom>
            <a:avLst/>
            <a:gdLst/>
            <a:ahLst/>
            <a:cxnLst/>
            <a:rect l="l" t="t" r="r" b="b"/>
            <a:pathLst>
              <a:path w="203200" h="209550">
                <a:moveTo>
                  <a:pt x="0" y="209550"/>
                </a:moveTo>
                <a:lnTo>
                  <a:pt x="202793" y="209550"/>
                </a:lnTo>
                <a:lnTo>
                  <a:pt x="2027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318713" y="4456303"/>
          <a:ext cx="6116320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090"/>
                <a:gridCol w="516890"/>
                <a:gridCol w="4508500"/>
                <a:gridCol w="87693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12" name="object 12"/>
          <p:cNvSpPr/>
          <p:nvPr/>
        </p:nvSpPr>
        <p:spPr>
          <a:xfrm>
            <a:off x="3096856" y="47992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3255581" y="4789671"/>
          <a:ext cx="6198235" cy="57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7800"/>
                <a:gridCol w="118110"/>
                <a:gridCol w="473709"/>
                <a:gridCol w="3222625"/>
                <a:gridCol w="1656079"/>
                <a:gridCol w="522604"/>
              </a:tblGrid>
              <a:tr h="209550">
                <a:tc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165100"/>
                <a:gridCol w="247650"/>
                <a:gridCol w="118110"/>
                <a:gridCol w="77470"/>
                <a:gridCol w="353695"/>
                <a:gridCol w="236854"/>
                <a:gridCol w="186055"/>
                <a:gridCol w="722630"/>
                <a:gridCol w="2290444"/>
                <a:gridCol w="344170"/>
                <a:gridCol w="156845"/>
                <a:gridCol w="154939"/>
                <a:gridCol w="375920"/>
                <a:gridCol w="728979"/>
              </a:tblGrid>
              <a:tr h="209550">
                <a:tc gridSpan="2">
                  <a:txBody>
                    <a:bodyPr/>
                    <a:lstStyle/>
                    <a:p>
                      <a:pPr marL="11683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 marL="22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L="15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29209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31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43627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41910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540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850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2900">
                <a:tc gridSpan="3"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r>
                        <a:rPr dirty="0" sz="900" spc="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442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2900">
                <a:tc gridSpan="3">
                  <a:txBody>
                    <a:bodyPr/>
                    <a:lstStyle/>
                    <a:p>
                      <a:pPr marL="55244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 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R="43434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573405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2900">
                <a:tc gridSpan="3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82879">
                <a:tc gridSpan="3"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7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8572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98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0503" y="743661"/>
            <a:ext cx="30899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2679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Age Clubbed 2 </a:t>
            </a:r>
            <a:r>
              <a:rPr dirty="0"/>
              <a:t>- </a:t>
            </a:r>
            <a:r>
              <a:rPr dirty="0" spc="5"/>
              <a:t>31-40</a:t>
            </a:r>
            <a:r>
              <a:rPr dirty="0" spc="-114"/>
              <a:t> </a:t>
            </a:r>
            <a:r>
              <a:rPr dirty="0" spc="5"/>
              <a:t>years</a:t>
            </a:r>
          </a:p>
          <a:p>
            <a:pPr marL="115760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70)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274644" y="3770503"/>
          <a:ext cx="61601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670"/>
                <a:gridCol w="544195"/>
                <a:gridCol w="4213225"/>
                <a:gridCol w="111950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3096856" y="4113403"/>
            <a:ext cx="180975" cy="209550"/>
          </a:xfrm>
          <a:custGeom>
            <a:avLst/>
            <a:gdLst/>
            <a:ahLst/>
            <a:cxnLst/>
            <a:rect l="l" t="t" r="r" b="b"/>
            <a:pathLst>
              <a:path w="180975" h="209550">
                <a:moveTo>
                  <a:pt x="0" y="209550"/>
                </a:moveTo>
                <a:lnTo>
                  <a:pt x="180543" y="209550"/>
                </a:lnTo>
                <a:lnTo>
                  <a:pt x="1805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296462" y="4113403"/>
          <a:ext cx="613854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109"/>
                <a:gridCol w="798829"/>
                <a:gridCol w="3940810"/>
                <a:gridCol w="89852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4322419" y="4456303"/>
            <a:ext cx="3977004" cy="209550"/>
          </a:xfrm>
          <a:custGeom>
            <a:avLst/>
            <a:gdLst/>
            <a:ahLst/>
            <a:cxnLst/>
            <a:rect l="l" t="t" r="r" b="b"/>
            <a:pathLst>
              <a:path w="3977004" h="209550">
                <a:moveTo>
                  <a:pt x="0" y="209550"/>
                </a:moveTo>
                <a:lnTo>
                  <a:pt x="3976738" y="209550"/>
                </a:lnTo>
                <a:lnTo>
                  <a:pt x="397673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8318207" y="4456303"/>
            <a:ext cx="1116330" cy="209550"/>
          </a:xfrm>
          <a:custGeom>
            <a:avLst/>
            <a:gdLst/>
            <a:ahLst/>
            <a:cxnLst/>
            <a:rect l="l" t="t" r="r" b="b"/>
            <a:pathLst>
              <a:path w="1116329" h="209550">
                <a:moveTo>
                  <a:pt x="0" y="209550"/>
                </a:moveTo>
                <a:lnTo>
                  <a:pt x="1116241" y="209550"/>
                </a:lnTo>
                <a:lnTo>
                  <a:pt x="11162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6856" y="4799203"/>
            <a:ext cx="163195" cy="209550"/>
          </a:xfrm>
          <a:custGeom>
            <a:avLst/>
            <a:gdLst/>
            <a:ahLst/>
            <a:cxnLst/>
            <a:rect l="l" t="t" r="r" b="b"/>
            <a:pathLst>
              <a:path w="163195" h="209550">
                <a:moveTo>
                  <a:pt x="0" y="209550"/>
                </a:moveTo>
                <a:lnTo>
                  <a:pt x="162750" y="209550"/>
                </a:lnTo>
                <a:lnTo>
                  <a:pt x="1627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78657" y="4799203"/>
            <a:ext cx="525780" cy="209550"/>
          </a:xfrm>
          <a:custGeom>
            <a:avLst/>
            <a:gdLst/>
            <a:ahLst/>
            <a:cxnLst/>
            <a:rect l="l" t="t" r="r" b="b"/>
            <a:pathLst>
              <a:path w="525779" h="209550">
                <a:moveTo>
                  <a:pt x="0" y="209550"/>
                </a:moveTo>
                <a:lnTo>
                  <a:pt x="525716" y="209550"/>
                </a:lnTo>
                <a:lnTo>
                  <a:pt x="5257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23423" y="4799203"/>
            <a:ext cx="434975" cy="209550"/>
          </a:xfrm>
          <a:custGeom>
            <a:avLst/>
            <a:gdLst/>
            <a:ahLst/>
            <a:cxnLst/>
            <a:rect l="l" t="t" r="r" b="b"/>
            <a:pathLst>
              <a:path w="434975" h="209550">
                <a:moveTo>
                  <a:pt x="0" y="209550"/>
                </a:moveTo>
                <a:lnTo>
                  <a:pt x="434809" y="209550"/>
                </a:lnTo>
                <a:lnTo>
                  <a:pt x="43480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77296" y="4799203"/>
            <a:ext cx="4340225" cy="209550"/>
          </a:xfrm>
          <a:custGeom>
            <a:avLst/>
            <a:gdLst/>
            <a:ahLst/>
            <a:cxnLst/>
            <a:rect l="l" t="t" r="r" b="b"/>
            <a:pathLst>
              <a:path w="4340225" h="209550">
                <a:moveTo>
                  <a:pt x="0" y="209550"/>
                </a:moveTo>
                <a:lnTo>
                  <a:pt x="4339704" y="209550"/>
                </a:lnTo>
                <a:lnTo>
                  <a:pt x="43397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36037" y="4799203"/>
            <a:ext cx="798830" cy="209550"/>
          </a:xfrm>
          <a:custGeom>
            <a:avLst/>
            <a:gdLst/>
            <a:ahLst/>
            <a:cxnLst/>
            <a:rect l="l" t="t" r="r" b="b"/>
            <a:pathLst>
              <a:path w="798829" h="209550">
                <a:moveTo>
                  <a:pt x="0" y="209550"/>
                </a:moveTo>
                <a:lnTo>
                  <a:pt x="798410" y="209550"/>
                </a:lnTo>
                <a:lnTo>
                  <a:pt x="7984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255581" y="5132571"/>
          <a:ext cx="6198235" cy="572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705"/>
                <a:gridCol w="501650"/>
                <a:gridCol w="3950335"/>
                <a:gridCol w="86995"/>
                <a:gridCol w="1450975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184785"/>
                <a:gridCol w="67945"/>
                <a:gridCol w="86359"/>
                <a:gridCol w="173354"/>
                <a:gridCol w="60325"/>
                <a:gridCol w="248285"/>
                <a:gridCol w="201294"/>
                <a:gridCol w="235584"/>
                <a:gridCol w="161290"/>
                <a:gridCol w="647065"/>
                <a:gridCol w="3083560"/>
                <a:gridCol w="82550"/>
                <a:gridCol w="104139"/>
                <a:gridCol w="110489"/>
                <a:gridCol w="716279"/>
              </a:tblGrid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8191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684530" algn="l"/>
                          <a:tab pos="3035300" algn="l"/>
                          <a:tab pos="570674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 </a:t>
                      </a:r>
                      <a:r>
                        <a:rPr dirty="0" sz="900" spc="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5%	9%	66%	20%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43815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398145" algn="l"/>
                          <a:tab pos="1022985" algn="l"/>
                          <a:tab pos="3392804" algn="l"/>
                          <a:tab pos="581787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8%	13%	62%	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2122805" algn="l"/>
                          <a:tab pos="468820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	63%	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085850"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925">
                        <a:lnSpc>
                          <a:spcPct val="100000"/>
                        </a:lnSpc>
                        <a:tabLst>
                          <a:tab pos="398145" algn="l"/>
                          <a:tab pos="897890" algn="l"/>
                          <a:tab pos="3274695" algn="l"/>
                          <a:tab pos="586295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9%	7%	69%	13%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2540635" algn="l"/>
                          <a:tab pos="554164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r>
                        <a:rPr dirty="0" sz="900" spc="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1%	71%	26%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553720" algn="l"/>
                          <a:tab pos="2749550" algn="l"/>
                          <a:tab pos="549783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r>
                        <a:rPr dirty="0" sz="9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3%	8%	62%	26%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21" name="object 21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0503" y="743661"/>
            <a:ext cx="30899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marL="12700" marR="5080" indent="2679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Age Clubbed 3 </a:t>
            </a:r>
            <a:r>
              <a:rPr dirty="0"/>
              <a:t>- </a:t>
            </a:r>
            <a:r>
              <a:rPr dirty="0" spc="5"/>
              <a:t>41-50</a:t>
            </a:r>
            <a:r>
              <a:rPr dirty="0" spc="-114"/>
              <a:t> </a:t>
            </a:r>
            <a:r>
              <a:rPr dirty="0" spc="5"/>
              <a:t>years</a:t>
            </a:r>
          </a:p>
          <a:p>
            <a:pPr marL="115760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11)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4113403"/>
            <a:ext cx="212725" cy="209550"/>
          </a:xfrm>
          <a:custGeom>
            <a:avLst/>
            <a:gdLst/>
            <a:ahLst/>
            <a:cxnLst/>
            <a:rect l="l" t="t" r="r" b="b"/>
            <a:pathLst>
              <a:path w="212725" h="209550">
                <a:moveTo>
                  <a:pt x="0" y="209550"/>
                </a:moveTo>
                <a:lnTo>
                  <a:pt x="212331" y="209550"/>
                </a:lnTo>
                <a:lnTo>
                  <a:pt x="21233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62865"/>
                <a:gridCol w="48260"/>
                <a:gridCol w="73025"/>
                <a:gridCol w="100329"/>
                <a:gridCol w="115570"/>
                <a:gridCol w="288924"/>
                <a:gridCol w="57150"/>
                <a:gridCol w="231140"/>
                <a:gridCol w="239395"/>
                <a:gridCol w="145414"/>
                <a:gridCol w="337185"/>
                <a:gridCol w="1010919"/>
                <a:gridCol w="385445"/>
                <a:gridCol w="192404"/>
                <a:gridCol w="124460"/>
                <a:gridCol w="86995"/>
                <a:gridCol w="367029"/>
                <a:gridCol w="578485"/>
                <a:gridCol w="1724660"/>
              </a:tblGrid>
              <a:tr h="209550">
                <a:tc gridSpan="4"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22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90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R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96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361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2288" y="743661"/>
            <a:ext cx="31661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Tenure Clubbed 1 </a:t>
            </a:r>
            <a:r>
              <a:rPr dirty="0"/>
              <a:t>- 0-3</a:t>
            </a:r>
            <a:r>
              <a:rPr dirty="0" spc="-105"/>
              <a:t> </a:t>
            </a:r>
            <a:r>
              <a:rPr dirty="0" spc="5"/>
              <a:t>years</a:t>
            </a:r>
          </a:p>
          <a:p>
            <a:pPr algn="ctr" marL="6286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65)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274644" y="2398903"/>
            <a:ext cx="209550" cy="209550"/>
          </a:xfrm>
          <a:custGeom>
            <a:avLst/>
            <a:gdLst/>
            <a:ahLst/>
            <a:cxnLst/>
            <a:rect l="l" t="t" r="r" b="b"/>
            <a:pathLst>
              <a:path w="209550" h="209550">
                <a:moveTo>
                  <a:pt x="0" y="209550"/>
                </a:moveTo>
                <a:lnTo>
                  <a:pt x="209130" y="209550"/>
                </a:lnTo>
                <a:lnTo>
                  <a:pt x="20913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93681" y="2431948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2812" y="2398903"/>
            <a:ext cx="926465" cy="209550"/>
          </a:xfrm>
          <a:custGeom>
            <a:avLst/>
            <a:gdLst/>
            <a:ahLst/>
            <a:cxnLst/>
            <a:rect l="l" t="t" r="r" b="b"/>
            <a:pathLst>
              <a:path w="926464" h="209550">
                <a:moveTo>
                  <a:pt x="0" y="209550"/>
                </a:moveTo>
                <a:lnTo>
                  <a:pt x="926084" y="209550"/>
                </a:lnTo>
                <a:lnTo>
                  <a:pt x="92608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854348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47959" y="2398903"/>
            <a:ext cx="3762375" cy="209550"/>
          </a:xfrm>
          <a:custGeom>
            <a:avLst/>
            <a:gdLst/>
            <a:ahLst/>
            <a:cxnLst/>
            <a:rect l="l" t="t" r="r" b="b"/>
            <a:pathLst>
              <a:path w="3762375" h="209550">
                <a:moveTo>
                  <a:pt x="0" y="209550"/>
                </a:moveTo>
                <a:lnTo>
                  <a:pt x="3762133" y="209550"/>
                </a:lnTo>
                <a:lnTo>
                  <a:pt x="376213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217513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229142" y="2398903"/>
            <a:ext cx="1205865" cy="209550"/>
          </a:xfrm>
          <a:custGeom>
            <a:avLst/>
            <a:gdLst/>
            <a:ahLst/>
            <a:cxnLst/>
            <a:rect l="l" t="t" r="r" b="b"/>
            <a:pathLst>
              <a:path w="1205865" h="209550">
                <a:moveTo>
                  <a:pt x="0" y="209550"/>
                </a:moveTo>
                <a:lnTo>
                  <a:pt x="1205306" y="209550"/>
                </a:lnTo>
                <a:lnTo>
                  <a:pt x="120530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720290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96856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274644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452418" y="2741803"/>
            <a:ext cx="641350" cy="209550"/>
          </a:xfrm>
          <a:custGeom>
            <a:avLst/>
            <a:gdLst/>
            <a:ahLst/>
            <a:cxnLst/>
            <a:rect l="l" t="t" r="r" b="b"/>
            <a:pathLst>
              <a:path w="641350" h="209550">
                <a:moveTo>
                  <a:pt x="0" y="209550"/>
                </a:moveTo>
                <a:lnTo>
                  <a:pt x="640765" y="209550"/>
                </a:lnTo>
                <a:lnTo>
                  <a:pt x="64076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661283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12234" y="2741803"/>
            <a:ext cx="4358005" cy="209550"/>
          </a:xfrm>
          <a:custGeom>
            <a:avLst/>
            <a:gdLst/>
            <a:ahLst/>
            <a:cxnLst/>
            <a:rect l="l" t="t" r="r" b="b"/>
            <a:pathLst>
              <a:path w="4358005" h="209550">
                <a:moveTo>
                  <a:pt x="0" y="209550"/>
                </a:moveTo>
                <a:lnTo>
                  <a:pt x="4357497" y="209550"/>
                </a:lnTo>
                <a:lnTo>
                  <a:pt x="435749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179464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88781" y="2741803"/>
            <a:ext cx="946150" cy="209550"/>
          </a:xfrm>
          <a:custGeom>
            <a:avLst/>
            <a:gdLst/>
            <a:ahLst/>
            <a:cxnLst/>
            <a:rect l="l" t="t" r="r" b="b"/>
            <a:pathLst>
              <a:path w="946150" h="209550">
                <a:moveTo>
                  <a:pt x="0" y="209550"/>
                </a:moveTo>
                <a:lnTo>
                  <a:pt x="945680" y="209550"/>
                </a:lnTo>
                <a:lnTo>
                  <a:pt x="94568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850109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274644" y="3084703"/>
            <a:ext cx="372110" cy="209550"/>
          </a:xfrm>
          <a:custGeom>
            <a:avLst/>
            <a:gdLst/>
            <a:ahLst/>
            <a:cxnLst/>
            <a:rect l="l" t="t" r="r" b="b"/>
            <a:pathLst>
              <a:path w="372110" h="209550">
                <a:moveTo>
                  <a:pt x="0" y="209550"/>
                </a:moveTo>
                <a:lnTo>
                  <a:pt x="371843" y="209550"/>
                </a:lnTo>
                <a:lnTo>
                  <a:pt x="3718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093681" y="2774848"/>
            <a:ext cx="449580" cy="5054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296545" algn="l"/>
              </a:tabLst>
            </a:pPr>
            <a:r>
              <a:rPr dirty="0" sz="900">
                <a:latin typeface="Calibri"/>
                <a:cs typeface="Calibri"/>
              </a:rPr>
              <a:t>1%	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665537" y="3084703"/>
            <a:ext cx="842010" cy="209550"/>
          </a:xfrm>
          <a:custGeom>
            <a:avLst/>
            <a:gdLst/>
            <a:ahLst/>
            <a:cxnLst/>
            <a:rect l="l" t="t" r="r" b="b"/>
            <a:pathLst>
              <a:path w="842010" h="209550">
                <a:moveTo>
                  <a:pt x="0" y="209550"/>
                </a:moveTo>
                <a:lnTo>
                  <a:pt x="841552" y="209550"/>
                </a:lnTo>
                <a:lnTo>
                  <a:pt x="84155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974795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26140" y="3084703"/>
            <a:ext cx="3834129" cy="209550"/>
          </a:xfrm>
          <a:custGeom>
            <a:avLst/>
            <a:gdLst/>
            <a:ahLst/>
            <a:cxnLst/>
            <a:rect l="l" t="t" r="r" b="b"/>
            <a:pathLst>
              <a:path w="3834129" h="209550">
                <a:moveTo>
                  <a:pt x="0" y="209550"/>
                </a:moveTo>
                <a:lnTo>
                  <a:pt x="3833964" y="209550"/>
                </a:lnTo>
                <a:lnTo>
                  <a:pt x="383396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6331597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379142" y="3084703"/>
            <a:ext cx="1055370" cy="209550"/>
          </a:xfrm>
          <a:custGeom>
            <a:avLst/>
            <a:gdLst/>
            <a:ahLst/>
            <a:cxnLst/>
            <a:rect l="l" t="t" r="r" b="b"/>
            <a:pathLst>
              <a:path w="1055370" h="209550">
                <a:moveTo>
                  <a:pt x="0" y="209550"/>
                </a:moveTo>
                <a:lnTo>
                  <a:pt x="1055306" y="209550"/>
                </a:lnTo>
                <a:lnTo>
                  <a:pt x="105530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795283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96856" y="3427603"/>
            <a:ext cx="226060" cy="209550"/>
          </a:xfrm>
          <a:custGeom>
            <a:avLst/>
            <a:gdLst/>
            <a:ahLst/>
            <a:cxnLst/>
            <a:rect l="l" t="t" r="r" b="b"/>
            <a:pathLst>
              <a:path w="226060" h="209550">
                <a:moveTo>
                  <a:pt x="0" y="209550"/>
                </a:moveTo>
                <a:lnTo>
                  <a:pt x="225679" y="209550"/>
                </a:lnTo>
                <a:lnTo>
                  <a:pt x="22567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341598" y="3427603"/>
            <a:ext cx="641350" cy="209550"/>
          </a:xfrm>
          <a:custGeom>
            <a:avLst/>
            <a:gdLst/>
            <a:ahLst/>
            <a:cxnLst/>
            <a:rect l="l" t="t" r="r" b="b"/>
            <a:pathLst>
              <a:path w="641350" h="209550">
                <a:moveTo>
                  <a:pt x="0" y="209550"/>
                </a:moveTo>
                <a:lnTo>
                  <a:pt x="640765" y="209550"/>
                </a:lnTo>
                <a:lnTo>
                  <a:pt x="64076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274644" y="3770503"/>
            <a:ext cx="471805" cy="209550"/>
          </a:xfrm>
          <a:custGeom>
            <a:avLst/>
            <a:gdLst/>
            <a:ahLst/>
            <a:cxnLst/>
            <a:rect l="l" t="t" r="r" b="b"/>
            <a:pathLst>
              <a:path w="471804" h="209550">
                <a:moveTo>
                  <a:pt x="0" y="209550"/>
                </a:moveTo>
                <a:lnTo>
                  <a:pt x="471297" y="209550"/>
                </a:lnTo>
                <a:lnTo>
                  <a:pt x="47129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096856" y="4113403"/>
            <a:ext cx="177165" cy="209550"/>
          </a:xfrm>
          <a:custGeom>
            <a:avLst/>
            <a:gdLst/>
            <a:ahLst/>
            <a:cxnLst/>
            <a:rect l="l" t="t" r="r" b="b"/>
            <a:pathLst>
              <a:path w="177164" h="209550">
                <a:moveTo>
                  <a:pt x="0" y="209550"/>
                </a:moveTo>
                <a:lnTo>
                  <a:pt x="176733" y="209550"/>
                </a:lnTo>
                <a:lnTo>
                  <a:pt x="17673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96856" y="4456303"/>
            <a:ext cx="177165" cy="209550"/>
          </a:xfrm>
          <a:custGeom>
            <a:avLst/>
            <a:gdLst/>
            <a:ahLst/>
            <a:cxnLst/>
            <a:rect l="l" t="t" r="r" b="b"/>
            <a:pathLst>
              <a:path w="177164" h="209550">
                <a:moveTo>
                  <a:pt x="0" y="209550"/>
                </a:moveTo>
                <a:lnTo>
                  <a:pt x="176720" y="209550"/>
                </a:lnTo>
                <a:lnTo>
                  <a:pt x="1767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96856" y="4799203"/>
            <a:ext cx="177165" cy="209550"/>
          </a:xfrm>
          <a:custGeom>
            <a:avLst/>
            <a:gdLst/>
            <a:ahLst/>
            <a:cxnLst/>
            <a:rect l="l" t="t" r="r" b="b"/>
            <a:pathLst>
              <a:path w="177164" h="209550">
                <a:moveTo>
                  <a:pt x="0" y="209550"/>
                </a:moveTo>
                <a:lnTo>
                  <a:pt x="176733" y="209550"/>
                </a:lnTo>
                <a:lnTo>
                  <a:pt x="17673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3096856" y="51421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2" name="object 52"/>
          <p:cNvGraphicFramePr>
            <a:graphicFrameLocks noGrp="1"/>
          </p:cNvGraphicFramePr>
          <p:nvPr/>
        </p:nvGraphicFramePr>
        <p:xfrm>
          <a:off x="749300" y="3427603"/>
          <a:ext cx="8805545" cy="2266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95500"/>
                <a:gridCol w="597535"/>
                <a:gridCol w="172085"/>
                <a:gridCol w="172720"/>
                <a:gridCol w="219710"/>
                <a:gridCol w="377825"/>
                <a:gridCol w="684529"/>
                <a:gridCol w="1378585"/>
                <a:gridCol w="1341119"/>
                <a:gridCol w="226059"/>
                <a:gridCol w="269240"/>
                <a:gridCol w="634"/>
                <a:gridCol w="137795"/>
                <a:gridCol w="335280"/>
                <a:gridCol w="300990"/>
                <a:gridCol w="489584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gridSpan="2">
                  <a:txBody>
                    <a:bodyPr/>
                    <a:lstStyle/>
                    <a:p>
                      <a:pPr marL="120014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3308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grid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8496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75565" marR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Performance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 gridSpan="2"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r>
                        <a:rPr dirty="0" sz="900" spc="10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algn="r" marR="107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 marR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Conditions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r>
                        <a:rPr dirty="0" sz="9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gridSpan="2">
                  <a:txBody>
                    <a:bodyPr/>
                    <a:lstStyle/>
                    <a:p>
                      <a:pPr marL="94615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r" marR="2381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Innovation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 gridSpan="4">
                  <a:txBody>
                    <a:bodyPr/>
                    <a:lstStyle/>
                    <a:p>
                      <a:pPr marL="269875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68135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962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 gridSpan="3">
                  <a:txBody>
                    <a:bodyPr/>
                    <a:lstStyle/>
                    <a:p>
                      <a:pPr marL="260985" marR="215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3721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05410" marR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67310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r>
                        <a:rPr dirty="0" sz="9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432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-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" name="object 5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4" name="object 54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868085" y="6007138"/>
            <a:ext cx="140970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28700" algn="l"/>
              </a:tabLst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	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2526857" y="6007138"/>
            <a:ext cx="1653539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390650" algn="l"/>
              </a:tabLst>
            </a:pPr>
            <a:r>
              <a:rPr dirty="0" sz="800" spc="5">
                <a:latin typeface="Calibri"/>
                <a:cs typeface="Calibri"/>
              </a:rPr>
              <a:t>Neither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r>
              <a:rPr dirty="0" sz="800" spc="5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o</a:t>
            </a:r>
            <a:r>
              <a:rPr dirty="0" sz="800" spc="5">
                <a:latin typeface="Calibri"/>
                <a:cs typeface="Calibri"/>
              </a:rPr>
              <a:t>r</a:t>
            </a:r>
            <a:r>
              <a:rPr dirty="0" sz="80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</a:t>
            </a:r>
            <a:r>
              <a:rPr dirty="0" sz="800" spc="10">
                <a:latin typeface="Calibri"/>
                <a:cs typeface="Calibri"/>
              </a:rPr>
              <a:t>e</a:t>
            </a:r>
            <a:r>
              <a:rPr dirty="0" sz="800">
                <a:latin typeface="Calibri"/>
                <a:cs typeface="Calibri"/>
              </a:rPr>
              <a:t>	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4428721" y="6007138"/>
            <a:ext cx="64643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2288" y="743661"/>
            <a:ext cx="31661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Tenure Clubbed 2 </a:t>
            </a:r>
            <a:r>
              <a:rPr dirty="0"/>
              <a:t>- 3-6</a:t>
            </a:r>
            <a:r>
              <a:rPr dirty="0" spc="-105"/>
              <a:t> </a:t>
            </a:r>
            <a:r>
              <a:rPr dirty="0" spc="5"/>
              <a:t>years</a:t>
            </a:r>
          </a:p>
          <a:p>
            <a:pPr algn="ctr" marL="6286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51)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77806" y="2398903"/>
            <a:ext cx="177800" cy="209550"/>
          </a:xfrm>
          <a:prstGeom prst="rect">
            <a:avLst/>
          </a:prstGeom>
          <a:solidFill>
            <a:srgbClr val="B72105"/>
          </a:solidFill>
        </p:spPr>
        <p:txBody>
          <a:bodyPr wrap="square" lIns="0" tIns="45720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4644" y="2398903"/>
            <a:ext cx="708025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R="1270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1560" y="2398903"/>
            <a:ext cx="95821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R="1270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78222" y="2398903"/>
            <a:ext cx="3387725" cy="209550"/>
          </a:xfrm>
          <a:custGeom>
            <a:avLst/>
            <a:gdLst/>
            <a:ahLst/>
            <a:cxnLst/>
            <a:rect l="l" t="t" r="r" b="b"/>
            <a:pathLst>
              <a:path w="3387725" h="209550">
                <a:moveTo>
                  <a:pt x="0" y="209550"/>
                </a:moveTo>
                <a:lnTo>
                  <a:pt x="3387471" y="209550"/>
                </a:lnTo>
                <a:lnTo>
                  <a:pt x="338747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573139" y="24319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84743" y="2398903"/>
            <a:ext cx="105029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077806" y="2741803"/>
            <a:ext cx="177800" cy="209550"/>
          </a:xfrm>
          <a:prstGeom prst="rect">
            <a:avLst/>
          </a:prstGeom>
          <a:solidFill>
            <a:srgbClr val="B72105"/>
          </a:solidFill>
        </p:spPr>
        <p:txBody>
          <a:bodyPr wrap="square" lIns="0" tIns="45720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4644" y="2741803"/>
            <a:ext cx="386080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marL="12255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79596" y="2741803"/>
            <a:ext cx="43624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marL="15367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146854" y="2741803"/>
            <a:ext cx="3844925" cy="209550"/>
          </a:xfrm>
          <a:custGeom>
            <a:avLst/>
            <a:gdLst/>
            <a:ahLst/>
            <a:cxnLst/>
            <a:rect l="l" t="t" r="r" b="b"/>
            <a:pathLst>
              <a:path w="3844925" h="209550">
                <a:moveTo>
                  <a:pt x="0" y="209550"/>
                </a:moveTo>
                <a:lnTo>
                  <a:pt x="3844899" y="209550"/>
                </a:lnTo>
                <a:lnTo>
                  <a:pt x="384489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970498" y="27748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010804" y="2741803"/>
            <a:ext cx="142367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077806" y="3084703"/>
            <a:ext cx="177800" cy="209550"/>
          </a:xfrm>
          <a:prstGeom prst="rect">
            <a:avLst/>
          </a:prstGeom>
          <a:solidFill>
            <a:srgbClr val="B72105"/>
          </a:solidFill>
        </p:spPr>
        <p:txBody>
          <a:bodyPr wrap="square" lIns="0" tIns="45720" rIns="0" bIns="0" rtlCol="0" vert="horz">
            <a:spAutoFit/>
          </a:bodyPr>
          <a:lstStyle/>
          <a:p>
            <a:pPr marL="2857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74644" y="3084703"/>
            <a:ext cx="841375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34459" y="3084703"/>
            <a:ext cx="716280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R="444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869675" y="3084703"/>
            <a:ext cx="3571240" cy="209550"/>
          </a:xfrm>
          <a:custGeom>
            <a:avLst/>
            <a:gdLst/>
            <a:ahLst/>
            <a:cxnLst/>
            <a:rect l="l" t="t" r="r" b="b"/>
            <a:pathLst>
              <a:path w="3571240" h="209550">
                <a:moveTo>
                  <a:pt x="0" y="209550"/>
                </a:moveTo>
                <a:lnTo>
                  <a:pt x="3570909" y="209550"/>
                </a:lnTo>
                <a:lnTo>
                  <a:pt x="357090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6556323" y="31177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59634" y="3084703"/>
            <a:ext cx="97536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077806" y="3427603"/>
            <a:ext cx="654685" cy="209550"/>
          </a:xfrm>
          <a:prstGeom prst="rect">
            <a:avLst/>
          </a:prstGeom>
          <a:solidFill>
            <a:srgbClr val="B72105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L="1905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750957" y="3427603"/>
            <a:ext cx="760095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29645" y="3427603"/>
            <a:ext cx="97853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27001" y="3427603"/>
            <a:ext cx="3066415" cy="209550"/>
          </a:xfrm>
          <a:custGeom>
            <a:avLst/>
            <a:gdLst/>
            <a:ahLst/>
            <a:cxnLst/>
            <a:rect l="l" t="t" r="r" b="b"/>
            <a:pathLst>
              <a:path w="3066415" h="209550">
                <a:moveTo>
                  <a:pt x="0" y="209550"/>
                </a:moveTo>
                <a:lnTo>
                  <a:pt x="3065830" y="209550"/>
                </a:lnTo>
                <a:lnTo>
                  <a:pt x="306583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961111" y="34606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611882" y="3427603"/>
            <a:ext cx="82296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274644" y="3770503"/>
            <a:ext cx="230504" cy="209550"/>
          </a:xfrm>
          <a:custGeom>
            <a:avLst/>
            <a:gdLst/>
            <a:ahLst/>
            <a:cxnLst/>
            <a:rect l="l" t="t" r="r" b="b"/>
            <a:pathLst>
              <a:path w="230504" h="209550">
                <a:moveTo>
                  <a:pt x="0" y="209550"/>
                </a:moveTo>
                <a:lnTo>
                  <a:pt x="230136" y="209550"/>
                </a:lnTo>
                <a:lnTo>
                  <a:pt x="23013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3093681" y="3803548"/>
            <a:ext cx="3790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8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523818" y="3770503"/>
            <a:ext cx="579120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21975" y="3770503"/>
            <a:ext cx="4119245" cy="209550"/>
          </a:xfrm>
          <a:custGeom>
            <a:avLst/>
            <a:gdLst/>
            <a:ahLst/>
            <a:cxnLst/>
            <a:rect l="l" t="t" r="r" b="b"/>
            <a:pathLst>
              <a:path w="4119245" h="209550">
                <a:moveTo>
                  <a:pt x="0" y="209550"/>
                </a:moveTo>
                <a:lnTo>
                  <a:pt x="4119117" y="209550"/>
                </a:lnTo>
                <a:lnTo>
                  <a:pt x="41191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6082728" y="38035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60156" y="3770503"/>
            <a:ext cx="117475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68350" y="41267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96856" y="4113403"/>
            <a:ext cx="180975" cy="209550"/>
          </a:xfrm>
          <a:custGeom>
            <a:avLst/>
            <a:gdLst/>
            <a:ahLst/>
            <a:cxnLst/>
            <a:rect l="l" t="t" r="r" b="b"/>
            <a:pathLst>
              <a:path w="180975" h="209550">
                <a:moveTo>
                  <a:pt x="0" y="209550"/>
                </a:moveTo>
                <a:lnTo>
                  <a:pt x="180543" y="209550"/>
                </a:lnTo>
                <a:lnTo>
                  <a:pt x="1805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3296462" y="4113403"/>
            <a:ext cx="454659" cy="209550"/>
          </a:xfrm>
          <a:custGeom>
            <a:avLst/>
            <a:gdLst/>
            <a:ahLst/>
            <a:cxnLst/>
            <a:rect l="l" t="t" r="r" b="b"/>
            <a:pathLst>
              <a:path w="454660" h="209550">
                <a:moveTo>
                  <a:pt x="0" y="209550"/>
                </a:moveTo>
                <a:lnTo>
                  <a:pt x="454520" y="209550"/>
                </a:lnTo>
                <a:lnTo>
                  <a:pt x="45452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3104603" y="4146448"/>
            <a:ext cx="5016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615" algn="l"/>
              </a:tabLst>
            </a:pPr>
            <a:r>
              <a:rPr dirty="0" sz="900">
                <a:latin typeface="Calibri"/>
                <a:cs typeface="Calibri"/>
              </a:rPr>
              <a:t>3%	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770033" y="4113403"/>
            <a:ext cx="82867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617377" y="4113403"/>
            <a:ext cx="3646170" cy="209550"/>
          </a:xfrm>
          <a:custGeom>
            <a:avLst/>
            <a:gdLst/>
            <a:ahLst/>
            <a:cxnLst/>
            <a:rect l="l" t="t" r="r" b="b"/>
            <a:pathLst>
              <a:path w="3646170" h="209550">
                <a:moveTo>
                  <a:pt x="0" y="209550"/>
                </a:moveTo>
                <a:lnTo>
                  <a:pt x="3645560" y="209550"/>
                </a:lnTo>
                <a:lnTo>
                  <a:pt x="36455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6341338" y="41464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281975" y="4113403"/>
            <a:ext cx="1152525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18%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68350" y="44696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077806" y="4456303"/>
            <a:ext cx="436245" cy="209550"/>
          </a:xfrm>
          <a:prstGeom prst="rect">
            <a:avLst/>
          </a:prstGeom>
          <a:solidFill>
            <a:srgbClr val="B72105"/>
          </a:solidFill>
        </p:spPr>
        <p:txBody>
          <a:bodyPr wrap="square" lIns="0" tIns="45720" rIns="0" bIns="0" rtlCol="0" vert="horz">
            <a:spAutoFit/>
          </a:bodyPr>
          <a:lstStyle/>
          <a:p>
            <a:pPr marL="15748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32924" y="4456303"/>
            <a:ext cx="844550" cy="209550"/>
          </a:xfrm>
          <a:prstGeom prst="rect">
            <a:avLst/>
          </a:prstGeom>
          <a:solidFill>
            <a:srgbClr val="EA4810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L="9525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05693" y="4456303"/>
            <a:ext cx="354965" cy="209550"/>
          </a:xfrm>
          <a:prstGeom prst="rect">
            <a:avLst/>
          </a:prstGeom>
          <a:solidFill>
            <a:srgbClr val="DEBB06"/>
          </a:solidFill>
        </p:spPr>
        <p:txBody>
          <a:bodyPr wrap="square" lIns="0" tIns="45720" rIns="0" bIns="0" rtlCol="0" vert="horz">
            <a:spAutoFit/>
          </a:bodyPr>
          <a:lstStyle/>
          <a:p>
            <a:pPr marL="107314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779467" y="4456303"/>
            <a:ext cx="3408679" cy="209550"/>
          </a:xfrm>
          <a:custGeom>
            <a:avLst/>
            <a:gdLst/>
            <a:ahLst/>
            <a:cxnLst/>
            <a:rect l="l" t="t" r="r" b="b"/>
            <a:pathLst>
              <a:path w="3408679" h="209550">
                <a:moveTo>
                  <a:pt x="0" y="209550"/>
                </a:moveTo>
                <a:lnTo>
                  <a:pt x="3408451" y="209550"/>
                </a:lnTo>
                <a:lnTo>
                  <a:pt x="340845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6384874" y="44893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206968" y="4456303"/>
            <a:ext cx="122809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68350" y="48125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096856" y="47992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3106381" y="4832248"/>
            <a:ext cx="1524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274644" y="4799203"/>
            <a:ext cx="728980" cy="209550"/>
          </a:xfrm>
          <a:custGeom>
            <a:avLst/>
            <a:gdLst/>
            <a:ahLst/>
            <a:cxnLst/>
            <a:rect l="l" t="t" r="r" b="b"/>
            <a:pathLst>
              <a:path w="728979" h="209550">
                <a:moveTo>
                  <a:pt x="0" y="209550"/>
                </a:moveTo>
                <a:lnTo>
                  <a:pt x="728560" y="209550"/>
                </a:lnTo>
                <a:lnTo>
                  <a:pt x="7285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 txBox="1"/>
          <p:nvPr/>
        </p:nvSpPr>
        <p:spPr>
          <a:xfrm>
            <a:off x="3540112" y="4832248"/>
            <a:ext cx="8369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89280" algn="l"/>
              </a:tabLst>
            </a:pPr>
            <a:r>
              <a:rPr dirty="0" sz="900">
                <a:latin typeface="Calibri"/>
                <a:cs typeface="Calibri"/>
              </a:rPr>
              <a:t>12%	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396066" y="4799203"/>
            <a:ext cx="4469130" cy="209550"/>
          </a:xfrm>
          <a:custGeom>
            <a:avLst/>
            <a:gdLst/>
            <a:ahLst/>
            <a:cxnLst/>
            <a:rect l="l" t="t" r="r" b="b"/>
            <a:pathLst>
              <a:path w="4469130" h="209550">
                <a:moveTo>
                  <a:pt x="0" y="209550"/>
                </a:moveTo>
                <a:lnTo>
                  <a:pt x="4468558" y="209550"/>
                </a:lnTo>
                <a:lnTo>
                  <a:pt x="446855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6531521" y="48322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71%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883662" y="4799203"/>
            <a:ext cx="55118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10%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68350" y="51554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096856" y="5142103"/>
            <a:ext cx="354965" cy="209550"/>
          </a:xfrm>
          <a:custGeom>
            <a:avLst/>
            <a:gdLst/>
            <a:ahLst/>
            <a:cxnLst/>
            <a:rect l="l" t="t" r="r" b="b"/>
            <a:pathLst>
              <a:path w="354964" h="209550">
                <a:moveTo>
                  <a:pt x="0" y="209550"/>
                </a:moveTo>
                <a:lnTo>
                  <a:pt x="354761" y="209550"/>
                </a:lnTo>
                <a:lnTo>
                  <a:pt x="35476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3470668" y="5142103"/>
            <a:ext cx="230504" cy="209550"/>
          </a:xfrm>
          <a:custGeom>
            <a:avLst/>
            <a:gdLst/>
            <a:ahLst/>
            <a:cxnLst/>
            <a:rect l="l" t="t" r="r" b="b"/>
            <a:pathLst>
              <a:path w="230504" h="209550">
                <a:moveTo>
                  <a:pt x="0" y="209550"/>
                </a:moveTo>
                <a:lnTo>
                  <a:pt x="230149" y="209550"/>
                </a:lnTo>
                <a:lnTo>
                  <a:pt x="23014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3191700" y="5175148"/>
            <a:ext cx="4768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3850" algn="l"/>
              </a:tabLst>
            </a:pPr>
            <a:r>
              <a:rPr dirty="0" sz="900">
                <a:latin typeface="Calibri"/>
                <a:cs typeface="Calibri"/>
              </a:rPr>
              <a:t>6%	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19880" y="5142103"/>
            <a:ext cx="3471545" cy="209550"/>
          </a:xfrm>
          <a:custGeom>
            <a:avLst/>
            <a:gdLst/>
            <a:ahLst/>
            <a:cxnLst/>
            <a:rect l="l" t="t" r="r" b="b"/>
            <a:pathLst>
              <a:path w="3471545" h="209550">
                <a:moveTo>
                  <a:pt x="0" y="209550"/>
                </a:moveTo>
                <a:lnTo>
                  <a:pt x="3471100" y="209550"/>
                </a:lnTo>
                <a:lnTo>
                  <a:pt x="34711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5343905" y="51751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210018" y="5142103"/>
            <a:ext cx="2225040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35%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768350" y="54983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096856" y="54850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274644" y="5485003"/>
            <a:ext cx="230504" cy="209550"/>
          </a:xfrm>
          <a:custGeom>
            <a:avLst/>
            <a:gdLst/>
            <a:ahLst/>
            <a:cxnLst/>
            <a:rect l="l" t="t" r="r" b="b"/>
            <a:pathLst>
              <a:path w="230504" h="209550">
                <a:moveTo>
                  <a:pt x="0" y="209550"/>
                </a:moveTo>
                <a:lnTo>
                  <a:pt x="230149" y="209550"/>
                </a:lnTo>
                <a:lnTo>
                  <a:pt x="23014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 txBox="1"/>
          <p:nvPr/>
        </p:nvSpPr>
        <p:spPr>
          <a:xfrm>
            <a:off x="3093681" y="5518048"/>
            <a:ext cx="7226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6095" algn="l"/>
              </a:tabLst>
            </a:pPr>
            <a:r>
              <a:rPr dirty="0" sz="900">
                <a:latin typeface="Calibri"/>
                <a:cs typeface="Calibri"/>
              </a:rPr>
              <a:t>1% </a:t>
            </a:r>
            <a:r>
              <a:rPr dirty="0" sz="900" spc="17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4%	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835349" y="5485003"/>
            <a:ext cx="3596004" cy="209550"/>
          </a:xfrm>
          <a:custGeom>
            <a:avLst/>
            <a:gdLst/>
            <a:ahLst/>
            <a:cxnLst/>
            <a:rect l="l" t="t" r="r" b="b"/>
            <a:pathLst>
              <a:path w="3596004" h="209550">
                <a:moveTo>
                  <a:pt x="0" y="209550"/>
                </a:moveTo>
                <a:lnTo>
                  <a:pt x="3595700" y="209550"/>
                </a:lnTo>
                <a:lnTo>
                  <a:pt x="35957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85" name="object 8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86" name="object 86"/>
          <p:cNvSpPr txBox="1"/>
          <p:nvPr/>
        </p:nvSpPr>
        <p:spPr>
          <a:xfrm>
            <a:off x="5534380" y="55180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7450099" y="5485003"/>
            <a:ext cx="1984375" cy="209550"/>
          </a:xfrm>
          <a:prstGeom prst="rect">
            <a:avLst/>
          </a:prstGeom>
          <a:solidFill>
            <a:srgbClr val="258908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33%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32288" y="743661"/>
            <a:ext cx="316611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Tenure Clubbed 3 </a:t>
            </a:r>
            <a:r>
              <a:rPr dirty="0"/>
              <a:t>- 6-9</a:t>
            </a:r>
            <a:r>
              <a:rPr dirty="0" spc="-105"/>
              <a:t> </a:t>
            </a:r>
            <a:r>
              <a:rPr dirty="0" spc="5"/>
              <a:t>years</a:t>
            </a:r>
          </a:p>
          <a:p>
            <a:pPr algn="ctr" marL="6223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8)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4113" y="2741803"/>
            <a:ext cx="180340" cy="209550"/>
          </a:xfrm>
          <a:custGeom>
            <a:avLst/>
            <a:gdLst/>
            <a:ahLst/>
            <a:cxnLst/>
            <a:rect l="l" t="t" r="r" b="b"/>
            <a:pathLst>
              <a:path w="180339" h="209550">
                <a:moveTo>
                  <a:pt x="0" y="209550"/>
                </a:moveTo>
                <a:lnTo>
                  <a:pt x="179895" y="209550"/>
                </a:lnTo>
                <a:lnTo>
                  <a:pt x="17989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693058" y="2741803"/>
            <a:ext cx="4351020" cy="209550"/>
          </a:xfrm>
          <a:custGeom>
            <a:avLst/>
            <a:gdLst/>
            <a:ahLst/>
            <a:cxnLst/>
            <a:rect l="l" t="t" r="r" b="b"/>
            <a:pathLst>
              <a:path w="4351020" h="209550">
                <a:moveTo>
                  <a:pt x="0" y="209550"/>
                </a:moveTo>
                <a:lnTo>
                  <a:pt x="4350702" y="209550"/>
                </a:lnTo>
                <a:lnTo>
                  <a:pt x="435070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062810" y="2741803"/>
            <a:ext cx="1372235" cy="209550"/>
          </a:xfrm>
          <a:custGeom>
            <a:avLst/>
            <a:gdLst/>
            <a:ahLst/>
            <a:cxnLst/>
            <a:rect l="l" t="t" r="r" b="b"/>
            <a:pathLst>
              <a:path w="1372234" h="209550">
                <a:moveTo>
                  <a:pt x="0" y="209550"/>
                </a:moveTo>
                <a:lnTo>
                  <a:pt x="1371638" y="209550"/>
                </a:lnTo>
                <a:lnTo>
                  <a:pt x="137163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955"/>
                <a:gridCol w="79375"/>
                <a:gridCol w="158750"/>
                <a:gridCol w="158750"/>
                <a:gridCol w="178435"/>
                <a:gridCol w="85725"/>
                <a:gridCol w="211454"/>
                <a:gridCol w="317500"/>
                <a:gridCol w="1588770"/>
                <a:gridCol w="794385"/>
                <a:gridCol w="396875"/>
                <a:gridCol w="78739"/>
                <a:gridCol w="158114"/>
                <a:gridCol w="158114"/>
                <a:gridCol w="594995"/>
                <a:gridCol w="198120"/>
                <a:gridCol w="784224"/>
              </a:tblGrid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16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8735">
                        <a:lnSpc>
                          <a:spcPct val="100000"/>
                        </a:lnSpc>
                        <a:tabLst>
                          <a:tab pos="2294255" algn="l"/>
                          <a:tab pos="517461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69%	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11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EA4810"/>
                    </a:solidFill>
                  </a:tcPr>
                </a:tc>
                <a:tc gridSpan="1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16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336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19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 marR="120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0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206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3497" y="743661"/>
            <a:ext cx="29229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1 </a:t>
            </a:r>
            <a:r>
              <a:rPr dirty="0"/>
              <a:t>- </a:t>
            </a:r>
            <a:r>
              <a:rPr dirty="0" spc="5"/>
              <a:t>Grade</a:t>
            </a:r>
            <a:r>
              <a:rPr dirty="0" spc="-114"/>
              <a:t> </a:t>
            </a:r>
            <a:r>
              <a:rPr dirty="0" spc="5"/>
              <a:t>3</a:t>
            </a:r>
          </a:p>
          <a:p>
            <a:pPr algn="ctr" marL="6286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137871" y="24319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96856" y="27418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37871" y="27748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6856" y="30847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137871" y="31177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96856" y="34276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6137871" y="34606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077806" y="3770503"/>
            <a:ext cx="1271905" cy="209550"/>
          </a:xfrm>
          <a:prstGeom prst="rect">
            <a:avLst/>
          </a:prstGeom>
          <a:solidFill>
            <a:srgbClr val="36A811"/>
          </a:solidFill>
        </p:spPr>
        <p:txBody>
          <a:bodyPr wrap="square" lIns="0" tIns="45720" rIns="0" bIns="0" rtlCol="0" vert="horz">
            <a:spAutoFit/>
          </a:bodyPr>
          <a:lstStyle/>
          <a:p>
            <a:pPr algn="ctr" marL="19050">
              <a:lnSpc>
                <a:spcPct val="100000"/>
              </a:lnSpc>
              <a:spcBef>
                <a:spcPts val="360"/>
              </a:spcBef>
            </a:pPr>
            <a:r>
              <a:rPr dirty="0" sz="900">
                <a:latin typeface="Calibri"/>
                <a:cs typeface="Calibri"/>
              </a:rPr>
              <a:t>20%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368190" y="3770503"/>
            <a:ext cx="5066665" cy="209550"/>
          </a:xfrm>
          <a:custGeom>
            <a:avLst/>
            <a:gdLst/>
            <a:ahLst/>
            <a:cxnLst/>
            <a:rect l="l" t="t" r="r" b="b"/>
            <a:pathLst>
              <a:path w="5066665" h="209550">
                <a:moveTo>
                  <a:pt x="0" y="209550"/>
                </a:moveTo>
                <a:lnTo>
                  <a:pt x="5066258" y="209550"/>
                </a:lnTo>
                <a:lnTo>
                  <a:pt x="506625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6802513" y="38035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80%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68350" y="41267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96856" y="4113403"/>
            <a:ext cx="3795395" cy="209550"/>
          </a:xfrm>
          <a:custGeom>
            <a:avLst/>
            <a:gdLst/>
            <a:ahLst/>
            <a:cxnLst/>
            <a:rect l="l" t="t" r="r" b="b"/>
            <a:pathLst>
              <a:path w="3795395" h="209550">
                <a:moveTo>
                  <a:pt x="0" y="209550"/>
                </a:moveTo>
                <a:lnTo>
                  <a:pt x="3794937" y="209550"/>
                </a:lnTo>
                <a:lnTo>
                  <a:pt x="37949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4895519" y="41464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60%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910844" y="4113403"/>
            <a:ext cx="2524125" cy="209550"/>
          </a:xfrm>
          <a:custGeom>
            <a:avLst/>
            <a:gdLst/>
            <a:ahLst/>
            <a:cxnLst/>
            <a:rect l="l" t="t" r="r" b="b"/>
            <a:pathLst>
              <a:path w="2524125" h="209550">
                <a:moveTo>
                  <a:pt x="0" y="209550"/>
                </a:moveTo>
                <a:lnTo>
                  <a:pt x="2523604" y="209550"/>
                </a:lnTo>
                <a:lnTo>
                  <a:pt x="252360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073834" y="4146448"/>
            <a:ext cx="2108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8350" y="4469663"/>
            <a:ext cx="10617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Work</a:t>
            </a:r>
            <a:r>
              <a:rPr dirty="0" sz="1200" spc="-6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Conditions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96856" y="44563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137871" y="44893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68350" y="4812563"/>
            <a:ext cx="69278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Innovation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3096856" y="47992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137871" y="48322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68350" y="5155463"/>
            <a:ext cx="8604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Quality</a:t>
            </a:r>
            <a:r>
              <a:rPr dirty="0" sz="1200" spc="-7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3096856" y="51421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6137871" y="51751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68350" y="5498363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Team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096856" y="54850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46" name="object 4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5.00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47" name="object 47"/>
          <p:cNvSpPr txBox="1"/>
          <p:nvPr/>
        </p:nvSpPr>
        <p:spPr>
          <a:xfrm>
            <a:off x="6137871" y="5518048"/>
            <a:ext cx="2686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100%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12083" y="2615648"/>
            <a:ext cx="5969310" cy="18561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82202" y="681748"/>
            <a:ext cx="6604634" cy="3016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Survey Design: Pride-Advocacy-Loyalty-Overall</a:t>
            </a:r>
            <a:r>
              <a:rPr dirty="0" spc="-45"/>
              <a:t> </a:t>
            </a:r>
            <a:r>
              <a:rPr dirty="0"/>
              <a:t>Satisfaction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75080" y="1430528"/>
            <a:ext cx="81153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 marR="5080" indent="-257175">
              <a:lnSpc>
                <a:spcPct val="100000"/>
              </a:lnSpc>
              <a:spcBef>
                <a:spcPts val="100"/>
              </a:spcBef>
              <a:tabLst>
                <a:tab pos="269240" algn="l"/>
              </a:tabLst>
            </a:pPr>
            <a:r>
              <a:rPr dirty="0" sz="1200">
                <a:latin typeface="Calibri"/>
                <a:cs typeface="Calibri"/>
              </a:rPr>
              <a:t>•	</a:t>
            </a:r>
            <a:r>
              <a:rPr dirty="0" sz="1200" spc="-5">
                <a:latin typeface="Calibri"/>
                <a:cs typeface="Calibri"/>
              </a:rPr>
              <a:t>Out of </a:t>
            </a:r>
            <a:r>
              <a:rPr dirty="0" sz="1200">
                <a:latin typeface="Calibri"/>
                <a:cs typeface="Calibri"/>
              </a:rPr>
              <a:t>the 36 </a:t>
            </a:r>
            <a:r>
              <a:rPr dirty="0" sz="1200" spc="-5">
                <a:latin typeface="Calibri"/>
                <a:cs typeface="Calibri"/>
              </a:rPr>
              <a:t>questions, </a:t>
            </a:r>
            <a:r>
              <a:rPr dirty="0" sz="1200">
                <a:latin typeface="Calibri"/>
                <a:cs typeface="Calibri"/>
              </a:rPr>
              <a:t>the </a:t>
            </a:r>
            <a:r>
              <a:rPr dirty="0" sz="1200" spc="-5">
                <a:latin typeface="Calibri"/>
                <a:cs typeface="Calibri"/>
              </a:rPr>
              <a:t>following questions </a:t>
            </a:r>
            <a:r>
              <a:rPr dirty="0" sz="1200">
                <a:latin typeface="Calibri"/>
                <a:cs typeface="Calibri"/>
              </a:rPr>
              <a:t>measure - </a:t>
            </a:r>
            <a:r>
              <a:rPr dirty="0" sz="1200" b="1">
                <a:latin typeface="Arial"/>
                <a:cs typeface="Arial"/>
              </a:rPr>
              <a:t>Pride,Advocacy,Loyalty,Overall Satisfaction </a:t>
            </a:r>
            <a:r>
              <a:rPr dirty="0" sz="1200" spc="-5">
                <a:latin typeface="Calibri"/>
                <a:cs typeface="Calibri"/>
              </a:rPr>
              <a:t>for </a:t>
            </a:r>
            <a:r>
              <a:rPr dirty="0" sz="1200">
                <a:latin typeface="Calibri"/>
                <a:cs typeface="Calibri"/>
              </a:rPr>
              <a:t>employees.  </a:t>
            </a:r>
            <a:r>
              <a:rPr dirty="0" sz="1200" spc="-5">
                <a:latin typeface="Calibri"/>
                <a:cs typeface="Calibri"/>
              </a:rPr>
              <a:t>These questions pertain </a:t>
            </a:r>
            <a:r>
              <a:rPr dirty="0" sz="1200">
                <a:latin typeface="Calibri"/>
                <a:cs typeface="Calibri"/>
              </a:rPr>
              <a:t>to aspects </a:t>
            </a:r>
            <a:r>
              <a:rPr dirty="0" sz="1200" spc="-5">
                <a:latin typeface="Calibri"/>
                <a:cs typeface="Calibri"/>
              </a:rPr>
              <a:t>of </a:t>
            </a:r>
            <a:r>
              <a:rPr dirty="0" sz="1200">
                <a:latin typeface="Calibri"/>
                <a:cs typeface="Calibri"/>
              </a:rPr>
              <a:t>employee experience, which are </a:t>
            </a:r>
            <a:r>
              <a:rPr dirty="0" sz="1200" spc="-5">
                <a:latin typeface="Calibri"/>
                <a:cs typeface="Calibri"/>
              </a:rPr>
              <a:t>important </a:t>
            </a:r>
            <a:r>
              <a:rPr dirty="0" sz="1200">
                <a:latin typeface="Calibri"/>
                <a:cs typeface="Calibri"/>
              </a:rPr>
              <a:t>to </a:t>
            </a:r>
            <a:r>
              <a:rPr dirty="0" sz="1200" spc="-5">
                <a:latin typeface="Calibri"/>
                <a:cs typeface="Calibri"/>
              </a:rPr>
              <a:t>drive </a:t>
            </a:r>
            <a:r>
              <a:rPr dirty="0" sz="1200">
                <a:latin typeface="Calibri"/>
                <a:cs typeface="Calibri"/>
              </a:rPr>
              <a:t>engagement at </a:t>
            </a:r>
            <a:r>
              <a:rPr dirty="0" sz="1200" spc="-5">
                <a:latin typeface="Calibri"/>
                <a:cs typeface="Calibri"/>
              </a:rPr>
              <a:t>Eurofins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23617" y="3007284"/>
            <a:ext cx="25571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 feel proud to be a part of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Eurofins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15051" y="2845359"/>
            <a:ext cx="2303145" cy="37020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27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 would recommend</a:t>
            </a:r>
            <a:r>
              <a:rPr dirty="0" sz="1200" spc="-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Eurofins</a:t>
            </a:r>
            <a:r>
              <a:rPr dirty="0" sz="12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to  my family and friends, for</a:t>
            </a:r>
            <a:r>
              <a:rPr dirty="0" sz="1200" spc="-9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7617" y="3818725"/>
            <a:ext cx="2447925" cy="37020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27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Two years from now, I see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myself  continuing to work for</a:t>
            </a:r>
            <a:r>
              <a:rPr dirty="0" sz="12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Eurofins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8954" y="3818725"/>
            <a:ext cx="2092325" cy="370205"/>
          </a:xfrm>
          <a:prstGeom prst="rect">
            <a:avLst/>
          </a:prstGeom>
        </p:spPr>
        <p:txBody>
          <a:bodyPr wrap="square" lIns="0" tIns="34925" rIns="0" bIns="0" rtlCol="0" vert="horz">
            <a:spAutoFit/>
          </a:bodyPr>
          <a:lstStyle/>
          <a:p>
            <a:pPr marL="12700" marR="5080">
              <a:lnSpc>
                <a:spcPts val="1280"/>
              </a:lnSpc>
              <a:spcBef>
                <a:spcPts val="275"/>
              </a:spcBef>
            </a:pP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I am extremely satisfied</a:t>
            </a:r>
            <a:r>
              <a:rPr dirty="0" sz="1200" spc="-1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with  Eurofins as a place to</a:t>
            </a:r>
            <a:r>
              <a:rPr dirty="0" sz="1200" spc="-7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b="1">
                <a:solidFill>
                  <a:srgbClr val="FFFFFF"/>
                </a:solidFill>
                <a:latin typeface="Arial"/>
                <a:cs typeface="Arial"/>
              </a:rPr>
              <a:t>work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3497" y="743661"/>
            <a:ext cx="29229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2 </a:t>
            </a:r>
            <a:r>
              <a:rPr dirty="0"/>
              <a:t>- </a:t>
            </a:r>
            <a:r>
              <a:rPr dirty="0" spc="5"/>
              <a:t>Grade</a:t>
            </a:r>
            <a:r>
              <a:rPr dirty="0" spc="-114"/>
              <a:t> </a:t>
            </a:r>
            <a:r>
              <a:rPr dirty="0" spc="5"/>
              <a:t>4</a:t>
            </a:r>
          </a:p>
          <a:p>
            <a:pPr algn="ctr" marL="6286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770503"/>
            <a:ext cx="6337935" cy="209550"/>
          </a:xfrm>
          <a:custGeom>
            <a:avLst/>
            <a:gdLst/>
            <a:ahLst/>
            <a:cxnLst/>
            <a:rect l="l" t="t" r="r" b="b"/>
            <a:pathLst>
              <a:path w="6337934" h="209550">
                <a:moveTo>
                  <a:pt x="0" y="209550"/>
                </a:moveTo>
                <a:lnTo>
                  <a:pt x="6337592" y="209550"/>
                </a:lnTo>
                <a:lnTo>
                  <a:pt x="63375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3560"/>
                <a:gridCol w="317500"/>
                <a:gridCol w="211454"/>
                <a:gridCol w="352425"/>
                <a:gridCol w="281939"/>
                <a:gridCol w="423544"/>
                <a:gridCol w="2118360"/>
                <a:gridCol w="847089"/>
                <a:gridCol w="211454"/>
                <a:gridCol w="212089"/>
                <a:gridCol w="140970"/>
                <a:gridCol w="696595"/>
              </a:tblGrid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866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879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L="2349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3497" y="743661"/>
            <a:ext cx="29229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3 </a:t>
            </a:r>
            <a:r>
              <a:rPr dirty="0"/>
              <a:t>- </a:t>
            </a:r>
            <a:r>
              <a:rPr dirty="0" spc="5"/>
              <a:t>Grade</a:t>
            </a:r>
            <a:r>
              <a:rPr dirty="0" spc="-114"/>
              <a:t> </a:t>
            </a:r>
            <a:r>
              <a:rPr dirty="0" spc="5"/>
              <a:t>5</a:t>
            </a:r>
          </a:p>
          <a:p>
            <a:pPr algn="ctr" marL="6286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10)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14699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592474" y="2741803"/>
            <a:ext cx="617220" cy="209550"/>
          </a:xfrm>
          <a:custGeom>
            <a:avLst/>
            <a:gdLst/>
            <a:ahLst/>
            <a:cxnLst/>
            <a:rect l="l" t="t" r="r" b="b"/>
            <a:pathLst>
              <a:path w="617220" h="209550">
                <a:moveTo>
                  <a:pt x="0" y="209550"/>
                </a:moveTo>
                <a:lnTo>
                  <a:pt x="616610" y="209550"/>
                </a:lnTo>
                <a:lnTo>
                  <a:pt x="6166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228134" y="2741803"/>
            <a:ext cx="4272280" cy="209550"/>
          </a:xfrm>
          <a:custGeom>
            <a:avLst/>
            <a:gdLst/>
            <a:ahLst/>
            <a:cxnLst/>
            <a:rect l="l" t="t" r="r" b="b"/>
            <a:pathLst>
              <a:path w="4272280" h="209550">
                <a:moveTo>
                  <a:pt x="0" y="209550"/>
                </a:moveTo>
                <a:lnTo>
                  <a:pt x="4271683" y="209550"/>
                </a:lnTo>
                <a:lnTo>
                  <a:pt x="427168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18867" y="2741803"/>
            <a:ext cx="915669" cy="209550"/>
          </a:xfrm>
          <a:custGeom>
            <a:avLst/>
            <a:gdLst/>
            <a:ahLst/>
            <a:cxnLst/>
            <a:rect l="l" t="t" r="r" b="b"/>
            <a:pathLst>
              <a:path w="915670" h="209550">
                <a:moveTo>
                  <a:pt x="0" y="209550"/>
                </a:moveTo>
                <a:lnTo>
                  <a:pt x="915593" y="209550"/>
                </a:lnTo>
                <a:lnTo>
                  <a:pt x="91559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96856" y="30847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351123" y="3084703"/>
          <a:ext cx="6083935" cy="209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109"/>
                <a:gridCol w="1525905"/>
                <a:gridCol w="2797175"/>
                <a:gridCol w="1262380"/>
              </a:tblGrid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274644" y="3770503"/>
            <a:ext cx="617220" cy="209550"/>
          </a:xfrm>
          <a:custGeom>
            <a:avLst/>
            <a:gdLst/>
            <a:ahLst/>
            <a:cxnLst/>
            <a:rect l="l" t="t" r="r" b="b"/>
            <a:pathLst>
              <a:path w="617220" h="209550">
                <a:moveTo>
                  <a:pt x="0" y="209550"/>
                </a:moveTo>
                <a:lnTo>
                  <a:pt x="616610" y="209550"/>
                </a:lnTo>
                <a:lnTo>
                  <a:pt x="61661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10304" y="3770503"/>
            <a:ext cx="1125220" cy="209550"/>
          </a:xfrm>
          <a:custGeom>
            <a:avLst/>
            <a:gdLst/>
            <a:ahLst/>
            <a:cxnLst/>
            <a:rect l="l" t="t" r="r" b="b"/>
            <a:pathLst>
              <a:path w="1125220" h="209550">
                <a:moveTo>
                  <a:pt x="0" y="209550"/>
                </a:moveTo>
                <a:lnTo>
                  <a:pt x="1125143" y="209550"/>
                </a:lnTo>
                <a:lnTo>
                  <a:pt x="11251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54498" y="3770503"/>
            <a:ext cx="2778125" cy="209550"/>
          </a:xfrm>
          <a:custGeom>
            <a:avLst/>
            <a:gdLst/>
            <a:ahLst/>
            <a:cxnLst/>
            <a:rect l="l" t="t" r="r" b="b"/>
            <a:pathLst>
              <a:path w="2778125" h="209550">
                <a:moveTo>
                  <a:pt x="0" y="209550"/>
                </a:moveTo>
                <a:lnTo>
                  <a:pt x="2777870" y="209550"/>
                </a:lnTo>
                <a:lnTo>
                  <a:pt x="277787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851419" y="3770503"/>
            <a:ext cx="1583055" cy="209550"/>
          </a:xfrm>
          <a:custGeom>
            <a:avLst/>
            <a:gdLst/>
            <a:ahLst/>
            <a:cxnLst/>
            <a:rect l="l" t="t" r="r" b="b"/>
            <a:pathLst>
              <a:path w="1583054" h="209550">
                <a:moveTo>
                  <a:pt x="0" y="209550"/>
                </a:moveTo>
                <a:lnTo>
                  <a:pt x="1583029" y="209550"/>
                </a:lnTo>
                <a:lnTo>
                  <a:pt x="158302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96856" y="41134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51123" y="4113403"/>
            <a:ext cx="235585" cy="209550"/>
          </a:xfrm>
          <a:custGeom>
            <a:avLst/>
            <a:gdLst/>
            <a:ahLst/>
            <a:cxnLst/>
            <a:rect l="l" t="t" r="r" b="b"/>
            <a:pathLst>
              <a:path w="235585" h="209550">
                <a:moveTo>
                  <a:pt x="0" y="209550"/>
                </a:moveTo>
                <a:lnTo>
                  <a:pt x="235216" y="209550"/>
                </a:lnTo>
                <a:lnTo>
                  <a:pt x="2352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605390" y="4113403"/>
            <a:ext cx="998219" cy="209550"/>
          </a:xfrm>
          <a:custGeom>
            <a:avLst/>
            <a:gdLst/>
            <a:ahLst/>
            <a:cxnLst/>
            <a:rect l="l" t="t" r="r" b="b"/>
            <a:pathLst>
              <a:path w="998220" h="209550">
                <a:moveTo>
                  <a:pt x="0" y="209550"/>
                </a:moveTo>
                <a:lnTo>
                  <a:pt x="998016" y="209550"/>
                </a:lnTo>
                <a:lnTo>
                  <a:pt x="9980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22456" y="4113403"/>
            <a:ext cx="3668395" cy="209550"/>
          </a:xfrm>
          <a:custGeom>
            <a:avLst/>
            <a:gdLst/>
            <a:ahLst/>
            <a:cxnLst/>
            <a:rect l="l" t="t" r="r" b="b"/>
            <a:pathLst>
              <a:path w="3668395" h="209550">
                <a:moveTo>
                  <a:pt x="0" y="209550"/>
                </a:moveTo>
                <a:lnTo>
                  <a:pt x="3667798" y="209550"/>
                </a:lnTo>
                <a:lnTo>
                  <a:pt x="366779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09305" y="4113403"/>
            <a:ext cx="1125220" cy="209550"/>
          </a:xfrm>
          <a:custGeom>
            <a:avLst/>
            <a:gdLst/>
            <a:ahLst/>
            <a:cxnLst/>
            <a:rect l="l" t="t" r="r" b="b"/>
            <a:pathLst>
              <a:path w="1125220" h="209550">
                <a:moveTo>
                  <a:pt x="0" y="209550"/>
                </a:moveTo>
                <a:lnTo>
                  <a:pt x="1125143" y="209550"/>
                </a:lnTo>
                <a:lnTo>
                  <a:pt x="112514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580"/>
                <a:gridCol w="115570"/>
                <a:gridCol w="211454"/>
                <a:gridCol w="423545"/>
                <a:gridCol w="211455"/>
                <a:gridCol w="317500"/>
                <a:gridCol w="1430020"/>
                <a:gridCol w="1218564"/>
                <a:gridCol w="211454"/>
                <a:gridCol w="635635"/>
                <a:gridCol w="317500"/>
                <a:gridCol w="158750"/>
                <a:gridCol w="158750"/>
                <a:gridCol w="626110"/>
              </a:tblGrid>
              <a:tr h="209550">
                <a:tc gridSpan="2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13"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8575">
                        <a:lnSpc>
                          <a:spcPct val="100000"/>
                        </a:lnSpc>
                        <a:tabLst>
                          <a:tab pos="405765" algn="l"/>
                          <a:tab pos="2868930" algn="l"/>
                          <a:tab pos="548195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10%	68%	15%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30175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1118235" algn="l"/>
                          <a:tab pos="3279140" algn="l"/>
                          <a:tab pos="531368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	24%	44%	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B72105"/>
                    </a:solidFill>
                  </a:tcPr>
                </a:tc>
                <a:tc gridSpan="1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3175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gridSpan="13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8191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410845" algn="l"/>
                          <a:tab pos="1300480" algn="l"/>
                          <a:tab pos="3271520" algn="l"/>
                          <a:tab pos="547052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10%	18%	44%	26%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932180" algn="l"/>
                          <a:tab pos="3284220" algn="l"/>
                          <a:tab pos="569976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   </a:t>
                      </a:r>
                      <a:r>
                        <a:rPr dirty="0" sz="900" spc="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	16%	58%	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3497" y="743661"/>
            <a:ext cx="29229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4 </a:t>
            </a:r>
            <a:r>
              <a:rPr dirty="0"/>
              <a:t>- </a:t>
            </a:r>
            <a:r>
              <a:rPr dirty="0" spc="5"/>
              <a:t>Grade</a:t>
            </a:r>
            <a:r>
              <a:rPr dirty="0" spc="-114"/>
              <a:t> </a:t>
            </a:r>
            <a:r>
              <a:rPr dirty="0" spc="5"/>
              <a:t>6</a:t>
            </a:r>
          </a:p>
          <a:p>
            <a:pPr algn="ctr" marL="6286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29)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23989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2398903"/>
            <a:ext cx="419734" cy="209550"/>
          </a:xfrm>
          <a:custGeom>
            <a:avLst/>
            <a:gdLst/>
            <a:ahLst/>
            <a:cxnLst/>
            <a:rect l="l" t="t" r="r" b="b"/>
            <a:pathLst>
              <a:path w="419735" h="209550">
                <a:moveTo>
                  <a:pt x="0" y="209550"/>
                </a:moveTo>
                <a:lnTo>
                  <a:pt x="419519" y="209550"/>
                </a:lnTo>
                <a:lnTo>
                  <a:pt x="419519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13200" y="2398903"/>
            <a:ext cx="784860" cy="209550"/>
          </a:xfrm>
          <a:custGeom>
            <a:avLst/>
            <a:gdLst/>
            <a:ahLst/>
            <a:cxnLst/>
            <a:rect l="l" t="t" r="r" b="b"/>
            <a:pathLst>
              <a:path w="784860" h="209550">
                <a:moveTo>
                  <a:pt x="0" y="209550"/>
                </a:moveTo>
                <a:lnTo>
                  <a:pt x="784351" y="209550"/>
                </a:lnTo>
                <a:lnTo>
                  <a:pt x="78435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16602" y="2398903"/>
            <a:ext cx="3122930" cy="209550"/>
          </a:xfrm>
          <a:custGeom>
            <a:avLst/>
            <a:gdLst/>
            <a:ahLst/>
            <a:cxnLst/>
            <a:rect l="l" t="t" r="r" b="b"/>
            <a:pathLst>
              <a:path w="3122929" h="209550">
                <a:moveTo>
                  <a:pt x="0" y="209550"/>
                </a:moveTo>
                <a:lnTo>
                  <a:pt x="3122726" y="209550"/>
                </a:lnTo>
                <a:lnTo>
                  <a:pt x="312272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58379" y="2398903"/>
            <a:ext cx="1776095" cy="209550"/>
          </a:xfrm>
          <a:custGeom>
            <a:avLst/>
            <a:gdLst/>
            <a:ahLst/>
            <a:cxnLst/>
            <a:rect l="l" t="t" r="r" b="b"/>
            <a:pathLst>
              <a:path w="1776095" h="209550">
                <a:moveTo>
                  <a:pt x="0" y="209550"/>
                </a:moveTo>
                <a:lnTo>
                  <a:pt x="1776082" y="209550"/>
                </a:lnTo>
                <a:lnTo>
                  <a:pt x="177608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99535" y="2741803"/>
            <a:ext cx="3816985" cy="209550"/>
          </a:xfrm>
          <a:custGeom>
            <a:avLst/>
            <a:gdLst/>
            <a:ahLst/>
            <a:cxnLst/>
            <a:rect l="l" t="t" r="r" b="b"/>
            <a:pathLst>
              <a:path w="3816984" h="209550">
                <a:moveTo>
                  <a:pt x="0" y="209550"/>
                </a:moveTo>
                <a:lnTo>
                  <a:pt x="3816934" y="209550"/>
                </a:lnTo>
                <a:lnTo>
                  <a:pt x="381693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535519" y="2741803"/>
            <a:ext cx="1899285" cy="209550"/>
          </a:xfrm>
          <a:custGeom>
            <a:avLst/>
            <a:gdLst/>
            <a:ahLst/>
            <a:cxnLst/>
            <a:rect l="l" t="t" r="r" b="b"/>
            <a:pathLst>
              <a:path w="1899284" h="209550">
                <a:moveTo>
                  <a:pt x="0" y="209550"/>
                </a:moveTo>
                <a:lnTo>
                  <a:pt x="1898942" y="209550"/>
                </a:lnTo>
                <a:lnTo>
                  <a:pt x="189894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96856" y="30847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74644" y="3084703"/>
            <a:ext cx="332105" cy="209550"/>
          </a:xfrm>
          <a:custGeom>
            <a:avLst/>
            <a:gdLst/>
            <a:ahLst/>
            <a:cxnLst/>
            <a:rect l="l" t="t" r="r" b="b"/>
            <a:pathLst>
              <a:path w="332104" h="209550">
                <a:moveTo>
                  <a:pt x="0" y="209550"/>
                </a:moveTo>
                <a:lnTo>
                  <a:pt x="331800" y="209550"/>
                </a:lnTo>
                <a:lnTo>
                  <a:pt x="33180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25494" y="3084703"/>
            <a:ext cx="551180" cy="209550"/>
          </a:xfrm>
          <a:custGeom>
            <a:avLst/>
            <a:gdLst/>
            <a:ahLst/>
            <a:cxnLst/>
            <a:rect l="l" t="t" r="r" b="b"/>
            <a:pathLst>
              <a:path w="551179" h="209550">
                <a:moveTo>
                  <a:pt x="0" y="209550"/>
                </a:moveTo>
                <a:lnTo>
                  <a:pt x="551078" y="209550"/>
                </a:lnTo>
                <a:lnTo>
                  <a:pt x="55107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195622" y="3084703"/>
            <a:ext cx="3707129" cy="209550"/>
          </a:xfrm>
          <a:custGeom>
            <a:avLst/>
            <a:gdLst/>
            <a:ahLst/>
            <a:cxnLst/>
            <a:rect l="l" t="t" r="r" b="b"/>
            <a:pathLst>
              <a:path w="3707129" h="209550">
                <a:moveTo>
                  <a:pt x="0" y="209550"/>
                </a:moveTo>
                <a:lnTo>
                  <a:pt x="3706837" y="209550"/>
                </a:lnTo>
                <a:lnTo>
                  <a:pt x="37068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21511" y="3084703"/>
            <a:ext cx="1513205" cy="209550"/>
          </a:xfrm>
          <a:custGeom>
            <a:avLst/>
            <a:gdLst/>
            <a:ahLst/>
            <a:cxnLst/>
            <a:rect l="l" t="t" r="r" b="b"/>
            <a:pathLst>
              <a:path w="1513204" h="209550">
                <a:moveTo>
                  <a:pt x="0" y="209550"/>
                </a:moveTo>
                <a:lnTo>
                  <a:pt x="1512938" y="209550"/>
                </a:lnTo>
                <a:lnTo>
                  <a:pt x="151293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068281" y="2341753"/>
          <a:ext cx="6376035" cy="3357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725"/>
                <a:gridCol w="150495"/>
                <a:gridCol w="308610"/>
                <a:gridCol w="92709"/>
                <a:gridCol w="236220"/>
                <a:gridCol w="134619"/>
                <a:gridCol w="1071880"/>
                <a:gridCol w="1753869"/>
                <a:gridCol w="109854"/>
                <a:gridCol w="332104"/>
                <a:gridCol w="265429"/>
                <a:gridCol w="390525"/>
                <a:gridCol w="164464"/>
                <a:gridCol w="1141094"/>
              </a:tblGrid>
              <a:tr h="4000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340995" algn="l"/>
                          <a:tab pos="933450" algn="l"/>
                          <a:tab pos="2905760" algn="l"/>
                          <a:tab pos="537400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	7%	13%	49%	29%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635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60"/>
                        </a:spcBef>
                        <a:tabLst>
                          <a:tab pos="2072639" algn="l"/>
                          <a:tab pos="494919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60%	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762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757555" algn="l"/>
                          <a:tab pos="2876550" algn="l"/>
                          <a:tab pos="550545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   </a:t>
                      </a:r>
                      <a:r>
                        <a:rPr dirty="0" sz="9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6%	9%	59%	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L="304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234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349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349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492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15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ctr" marL="349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marL="20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3497" y="743661"/>
            <a:ext cx="2922905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127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 Dimensions  Grade Clubbed 5 </a:t>
            </a:r>
            <a:r>
              <a:rPr dirty="0"/>
              <a:t>- </a:t>
            </a:r>
            <a:r>
              <a:rPr dirty="0" spc="5"/>
              <a:t>Grade</a:t>
            </a:r>
            <a:r>
              <a:rPr dirty="0" spc="-114"/>
              <a:t> </a:t>
            </a:r>
            <a:r>
              <a:rPr dirty="0" spc="5"/>
              <a:t>7</a:t>
            </a:r>
          </a:p>
          <a:p>
            <a:pPr algn="ctr" marL="62865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15"/>
              <a:t> </a:t>
            </a:r>
            <a:r>
              <a:rPr dirty="0"/>
              <a:t>81)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770503"/>
            <a:ext cx="202565" cy="209550"/>
          </a:xfrm>
          <a:custGeom>
            <a:avLst/>
            <a:gdLst/>
            <a:ahLst/>
            <a:cxnLst/>
            <a:rect l="l" t="t" r="r" b="b"/>
            <a:pathLst>
              <a:path w="202564" h="209550">
                <a:moveTo>
                  <a:pt x="0" y="209550"/>
                </a:moveTo>
                <a:lnTo>
                  <a:pt x="201968" y="209550"/>
                </a:lnTo>
                <a:lnTo>
                  <a:pt x="20196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96856" y="4113403"/>
            <a:ext cx="201295" cy="209550"/>
          </a:xfrm>
          <a:custGeom>
            <a:avLst/>
            <a:gdLst/>
            <a:ahLst/>
            <a:cxnLst/>
            <a:rect l="l" t="t" r="r" b="b"/>
            <a:pathLst>
              <a:path w="201295" h="209550">
                <a:moveTo>
                  <a:pt x="0" y="209550"/>
                </a:moveTo>
                <a:lnTo>
                  <a:pt x="200914" y="209550"/>
                </a:lnTo>
                <a:lnTo>
                  <a:pt x="20091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297770" y="3760444"/>
          <a:ext cx="6156960" cy="572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775"/>
                <a:gridCol w="98425"/>
                <a:gridCol w="638810"/>
                <a:gridCol w="3929379"/>
                <a:gridCol w="973455"/>
              </a:tblGrid>
              <a:tr h="2095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96856" y="5485003"/>
            <a:ext cx="177800" cy="209550"/>
          </a:xfrm>
          <a:custGeom>
            <a:avLst/>
            <a:gdLst/>
            <a:ahLst/>
            <a:cxnLst/>
            <a:rect l="l" t="t" r="r" b="b"/>
            <a:pathLst>
              <a:path w="177800" h="209550">
                <a:moveTo>
                  <a:pt x="0" y="209550"/>
                </a:moveTo>
                <a:lnTo>
                  <a:pt x="177368" y="209550"/>
                </a:lnTo>
                <a:lnTo>
                  <a:pt x="17736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293287" y="5485003"/>
            <a:ext cx="373380" cy="209550"/>
          </a:xfrm>
          <a:custGeom>
            <a:avLst/>
            <a:gdLst/>
            <a:ahLst/>
            <a:cxnLst/>
            <a:rect l="l" t="t" r="r" b="b"/>
            <a:pathLst>
              <a:path w="373379" h="209550">
                <a:moveTo>
                  <a:pt x="0" y="209550"/>
                </a:moveTo>
                <a:lnTo>
                  <a:pt x="373151" y="209550"/>
                </a:lnTo>
                <a:lnTo>
                  <a:pt x="37315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685489" y="5485003"/>
            <a:ext cx="4062095" cy="209550"/>
          </a:xfrm>
          <a:custGeom>
            <a:avLst/>
            <a:gdLst/>
            <a:ahLst/>
            <a:cxnLst/>
            <a:rect l="l" t="t" r="r" b="b"/>
            <a:pathLst>
              <a:path w="4062095" h="209550">
                <a:moveTo>
                  <a:pt x="0" y="209550"/>
                </a:moveTo>
                <a:lnTo>
                  <a:pt x="4061917" y="209550"/>
                </a:lnTo>
                <a:lnTo>
                  <a:pt x="406191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66456" y="5485003"/>
            <a:ext cx="1668145" cy="209550"/>
          </a:xfrm>
          <a:custGeom>
            <a:avLst/>
            <a:gdLst/>
            <a:ahLst/>
            <a:cxnLst/>
            <a:rect l="l" t="t" r="r" b="b"/>
            <a:pathLst>
              <a:path w="1668145" h="209550">
                <a:moveTo>
                  <a:pt x="0" y="209550"/>
                </a:moveTo>
                <a:lnTo>
                  <a:pt x="1668005" y="209550"/>
                </a:lnTo>
                <a:lnTo>
                  <a:pt x="166800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3068281" y="2341753"/>
          <a:ext cx="6376034" cy="34150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770"/>
                <a:gridCol w="73659"/>
                <a:gridCol w="101600"/>
                <a:gridCol w="65404"/>
                <a:gridCol w="150495"/>
                <a:gridCol w="135254"/>
                <a:gridCol w="79375"/>
                <a:gridCol w="255904"/>
                <a:gridCol w="57784"/>
                <a:gridCol w="97155"/>
                <a:gridCol w="285115"/>
                <a:gridCol w="237489"/>
                <a:gridCol w="455930"/>
                <a:gridCol w="685800"/>
                <a:gridCol w="383539"/>
                <a:gridCol w="1322704"/>
                <a:gridCol w="862964"/>
                <a:gridCol w="243205"/>
                <a:gridCol w="666114"/>
              </a:tblGrid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254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349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1333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25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6"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3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342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R="2476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438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8191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397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41605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589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9588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74930"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</a:tr>
              <a:tr h="209550">
                <a:tc gridSpan="3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171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3431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476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0005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25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1120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r" marR="61594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Region 1 </a:t>
            </a:r>
            <a:r>
              <a:rPr dirty="0"/>
              <a:t>-</a:t>
            </a:r>
            <a:r>
              <a:rPr dirty="0" spc="-50"/>
              <a:t> </a:t>
            </a:r>
            <a:r>
              <a:rPr dirty="0" spc="5"/>
              <a:t>East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150"/>
                <a:gridCol w="105409"/>
                <a:gridCol w="176529"/>
                <a:gridCol w="353060"/>
                <a:gridCol w="212090"/>
                <a:gridCol w="424179"/>
                <a:gridCol w="423544"/>
                <a:gridCol w="529589"/>
                <a:gridCol w="530225"/>
                <a:gridCol w="635635"/>
                <a:gridCol w="424179"/>
                <a:gridCol w="847725"/>
                <a:gridCol w="212089"/>
                <a:gridCol w="212725"/>
                <a:gridCol w="838200"/>
              </a:tblGrid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33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grid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3.17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3.67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3.33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Region 2 </a:t>
            </a:r>
            <a:r>
              <a:rPr dirty="0"/>
              <a:t>-</a:t>
            </a:r>
            <a:r>
              <a:rPr dirty="0" spc="-55"/>
              <a:t> </a:t>
            </a:r>
            <a:r>
              <a:rPr dirty="0" spc="5"/>
              <a:t>North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14)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8350" y="2412263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73044" y="23417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096856" y="2398903"/>
            <a:ext cx="434975" cy="209550"/>
          </a:xfrm>
          <a:custGeom>
            <a:avLst/>
            <a:gdLst/>
            <a:ahLst/>
            <a:cxnLst/>
            <a:rect l="l" t="t" r="r" b="b"/>
            <a:pathLst>
              <a:path w="434975" h="209550">
                <a:moveTo>
                  <a:pt x="0" y="209550"/>
                </a:moveTo>
                <a:lnTo>
                  <a:pt x="434860" y="209550"/>
                </a:lnTo>
                <a:lnTo>
                  <a:pt x="43486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231756" y="2431948"/>
            <a:ext cx="1651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550767" y="2398903"/>
            <a:ext cx="2251710" cy="209550"/>
          </a:xfrm>
          <a:custGeom>
            <a:avLst/>
            <a:gdLst/>
            <a:ahLst/>
            <a:cxnLst/>
            <a:rect l="l" t="t" r="r" b="b"/>
            <a:pathLst>
              <a:path w="2251710" h="209550">
                <a:moveTo>
                  <a:pt x="0" y="209550"/>
                </a:moveTo>
                <a:lnTo>
                  <a:pt x="2251138" y="209550"/>
                </a:lnTo>
                <a:lnTo>
                  <a:pt x="225113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564824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0955" y="2398903"/>
            <a:ext cx="3613785" cy="209550"/>
          </a:xfrm>
          <a:custGeom>
            <a:avLst/>
            <a:gdLst/>
            <a:ahLst/>
            <a:cxnLst/>
            <a:rect l="l" t="t" r="r" b="b"/>
            <a:pathLst>
              <a:path w="3613784" h="209550">
                <a:moveTo>
                  <a:pt x="0" y="209550"/>
                </a:moveTo>
                <a:lnTo>
                  <a:pt x="3613492" y="209550"/>
                </a:lnTo>
                <a:lnTo>
                  <a:pt x="36134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7516190" y="24319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8350" y="2755163"/>
            <a:ext cx="12922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Inclusion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73044" y="26846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96856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74644" y="27418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3093681" y="2774848"/>
            <a:ext cx="3429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2%</a:t>
            </a:r>
            <a:r>
              <a:rPr dirty="0" sz="900" spc="2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452418" y="2741803"/>
            <a:ext cx="3272790" cy="209550"/>
          </a:xfrm>
          <a:custGeom>
            <a:avLst/>
            <a:gdLst/>
            <a:ahLst/>
            <a:cxnLst/>
            <a:rect l="l" t="t" r="r" b="b"/>
            <a:pathLst>
              <a:path w="3272790" h="209550">
                <a:moveTo>
                  <a:pt x="0" y="209550"/>
                </a:moveTo>
                <a:lnTo>
                  <a:pt x="3272726" y="209550"/>
                </a:lnTo>
                <a:lnTo>
                  <a:pt x="327272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4977257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52%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744182" y="2741803"/>
            <a:ext cx="2690495" cy="209550"/>
          </a:xfrm>
          <a:custGeom>
            <a:avLst/>
            <a:gdLst/>
            <a:ahLst/>
            <a:cxnLst/>
            <a:rect l="l" t="t" r="r" b="b"/>
            <a:pathLst>
              <a:path w="2690495" h="209550">
                <a:moveTo>
                  <a:pt x="0" y="209550"/>
                </a:moveTo>
                <a:lnTo>
                  <a:pt x="2690266" y="209550"/>
                </a:lnTo>
                <a:lnTo>
                  <a:pt x="269026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7977809" y="27748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45%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8350" y="3098063"/>
            <a:ext cx="15062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Growth &amp;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073044" y="30275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96856" y="3084703"/>
            <a:ext cx="163195" cy="209550"/>
          </a:xfrm>
          <a:custGeom>
            <a:avLst/>
            <a:gdLst/>
            <a:ahLst/>
            <a:cxnLst/>
            <a:rect l="l" t="t" r="r" b="b"/>
            <a:pathLst>
              <a:path w="163195" h="209550">
                <a:moveTo>
                  <a:pt x="0" y="209550"/>
                </a:moveTo>
                <a:lnTo>
                  <a:pt x="162737" y="209550"/>
                </a:lnTo>
                <a:lnTo>
                  <a:pt x="162737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278644" y="3084703"/>
            <a:ext cx="254000" cy="209550"/>
          </a:xfrm>
          <a:custGeom>
            <a:avLst/>
            <a:gdLst/>
            <a:ahLst/>
            <a:cxnLst/>
            <a:rect l="l" t="t" r="r" b="b"/>
            <a:pathLst>
              <a:path w="254000" h="209550">
                <a:moveTo>
                  <a:pt x="0" y="209550"/>
                </a:moveTo>
                <a:lnTo>
                  <a:pt x="253618" y="209550"/>
                </a:lnTo>
                <a:lnTo>
                  <a:pt x="25361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095688" y="3117748"/>
            <a:ext cx="3924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3%</a:t>
            </a:r>
            <a:r>
              <a:rPr dirty="0" sz="900" spc="19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51313" y="3084703"/>
            <a:ext cx="2523490" cy="209550"/>
          </a:xfrm>
          <a:custGeom>
            <a:avLst/>
            <a:gdLst/>
            <a:ahLst/>
            <a:cxnLst/>
            <a:rect l="l" t="t" r="r" b="b"/>
            <a:pathLst>
              <a:path w="2523490" h="209550">
                <a:moveTo>
                  <a:pt x="0" y="209550"/>
                </a:moveTo>
                <a:lnTo>
                  <a:pt x="2523350" y="209550"/>
                </a:lnTo>
                <a:lnTo>
                  <a:pt x="25233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4701476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40%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93714" y="3084703"/>
            <a:ext cx="3340735" cy="209550"/>
          </a:xfrm>
          <a:custGeom>
            <a:avLst/>
            <a:gdLst/>
            <a:ahLst/>
            <a:cxnLst/>
            <a:rect l="l" t="t" r="r" b="b"/>
            <a:pathLst>
              <a:path w="3340734" h="209550">
                <a:moveTo>
                  <a:pt x="0" y="209550"/>
                </a:moveTo>
                <a:lnTo>
                  <a:pt x="3340735" y="209550"/>
                </a:lnTo>
                <a:lnTo>
                  <a:pt x="334073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7652575" y="31177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68350" y="3440963"/>
            <a:ext cx="7016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073044" y="33704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96856" y="3427603"/>
            <a:ext cx="3386454" cy="209550"/>
          </a:xfrm>
          <a:custGeom>
            <a:avLst/>
            <a:gdLst/>
            <a:ahLst/>
            <a:cxnLst/>
            <a:rect l="l" t="t" r="r" b="b"/>
            <a:pathLst>
              <a:path w="3386454" h="209550">
                <a:moveTo>
                  <a:pt x="0" y="209550"/>
                </a:moveTo>
                <a:lnTo>
                  <a:pt x="3386201" y="209550"/>
                </a:lnTo>
                <a:lnTo>
                  <a:pt x="338620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678451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54%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6502120" y="3427603"/>
            <a:ext cx="2932430" cy="209550"/>
          </a:xfrm>
          <a:custGeom>
            <a:avLst/>
            <a:gdLst/>
            <a:ahLst/>
            <a:cxnLst/>
            <a:rect l="l" t="t" r="r" b="b"/>
            <a:pathLst>
              <a:path w="2932429" h="209550">
                <a:moveTo>
                  <a:pt x="0" y="209550"/>
                </a:moveTo>
                <a:lnTo>
                  <a:pt x="2932341" y="209550"/>
                </a:lnTo>
                <a:lnTo>
                  <a:pt x="29323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7856778" y="34606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46%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8350" y="3783863"/>
            <a:ext cx="1828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073044" y="37133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3096856" y="3770503"/>
            <a:ext cx="2977515" cy="209550"/>
          </a:xfrm>
          <a:custGeom>
            <a:avLst/>
            <a:gdLst/>
            <a:ahLst/>
            <a:cxnLst/>
            <a:rect l="l" t="t" r="r" b="b"/>
            <a:pathLst>
              <a:path w="2977515" h="209550">
                <a:moveTo>
                  <a:pt x="0" y="209550"/>
                </a:moveTo>
                <a:lnTo>
                  <a:pt x="2977476" y="209550"/>
                </a:lnTo>
                <a:lnTo>
                  <a:pt x="29774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4474083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093383" y="3770503"/>
            <a:ext cx="3341370" cy="209550"/>
          </a:xfrm>
          <a:custGeom>
            <a:avLst/>
            <a:gdLst/>
            <a:ahLst/>
            <a:cxnLst/>
            <a:rect l="l" t="t" r="r" b="b"/>
            <a:pathLst>
              <a:path w="3341370" h="209550">
                <a:moveTo>
                  <a:pt x="0" y="209550"/>
                </a:moveTo>
                <a:lnTo>
                  <a:pt x="3341065" y="209550"/>
                </a:lnTo>
                <a:lnTo>
                  <a:pt x="334106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7652410" y="38035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53%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68350" y="4126763"/>
            <a:ext cx="14782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Managing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Performance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73044" y="40562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3096856" y="41134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3274644" y="4113403"/>
            <a:ext cx="163195" cy="209550"/>
          </a:xfrm>
          <a:custGeom>
            <a:avLst/>
            <a:gdLst/>
            <a:ahLst/>
            <a:cxnLst/>
            <a:rect l="l" t="t" r="r" b="b"/>
            <a:pathLst>
              <a:path w="163195" h="209550">
                <a:moveTo>
                  <a:pt x="0" y="209550"/>
                </a:moveTo>
                <a:lnTo>
                  <a:pt x="162750" y="209550"/>
                </a:lnTo>
                <a:lnTo>
                  <a:pt x="16275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3093681" y="4146448"/>
            <a:ext cx="34544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1%</a:t>
            </a:r>
            <a:r>
              <a:rPr dirty="0" sz="900" spc="30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3%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56432" y="4113403"/>
            <a:ext cx="2977515" cy="209550"/>
          </a:xfrm>
          <a:custGeom>
            <a:avLst/>
            <a:gdLst/>
            <a:ahLst/>
            <a:cxnLst/>
            <a:rect l="l" t="t" r="r" b="b"/>
            <a:pathLst>
              <a:path w="2977515" h="209550">
                <a:moveTo>
                  <a:pt x="0" y="209550"/>
                </a:moveTo>
                <a:lnTo>
                  <a:pt x="2977476" y="209550"/>
                </a:lnTo>
                <a:lnTo>
                  <a:pt x="297747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4833658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47%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452958" y="4113403"/>
            <a:ext cx="2981960" cy="209550"/>
          </a:xfrm>
          <a:custGeom>
            <a:avLst/>
            <a:gdLst/>
            <a:ahLst/>
            <a:cxnLst/>
            <a:rect l="l" t="t" r="r" b="b"/>
            <a:pathLst>
              <a:path w="2981959" h="209550">
                <a:moveTo>
                  <a:pt x="0" y="209550"/>
                </a:moveTo>
                <a:lnTo>
                  <a:pt x="2981490" y="209550"/>
                </a:lnTo>
                <a:lnTo>
                  <a:pt x="2981490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7832191" y="4146448"/>
            <a:ext cx="2235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Calibri"/>
                <a:cs typeface="Calibri"/>
              </a:rPr>
              <a:t>49%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073044" y="43991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073044" y="47420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073044" y="50849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073044" y="5427853"/>
            <a:ext cx="0" cy="323850"/>
          </a:xfrm>
          <a:custGeom>
            <a:avLst/>
            <a:gdLst/>
            <a:ahLst/>
            <a:cxnLst/>
            <a:rect l="l" t="t" r="r" b="b"/>
            <a:pathLst>
              <a:path w="0" h="323850">
                <a:moveTo>
                  <a:pt x="0" y="0"/>
                </a:moveTo>
                <a:lnTo>
                  <a:pt x="0" y="32385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096856" y="5485003"/>
            <a:ext cx="208279" cy="209550"/>
          </a:xfrm>
          <a:custGeom>
            <a:avLst/>
            <a:gdLst/>
            <a:ahLst/>
            <a:cxnLst/>
            <a:rect l="l" t="t" r="r" b="b"/>
            <a:pathLst>
              <a:path w="208279" h="209550">
                <a:moveTo>
                  <a:pt x="0" y="209550"/>
                </a:moveTo>
                <a:lnTo>
                  <a:pt x="207886" y="209550"/>
                </a:lnTo>
                <a:lnTo>
                  <a:pt x="20788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323793" y="5485003"/>
            <a:ext cx="2932430" cy="209550"/>
          </a:xfrm>
          <a:custGeom>
            <a:avLst/>
            <a:gdLst/>
            <a:ahLst/>
            <a:cxnLst/>
            <a:rect l="l" t="t" r="r" b="b"/>
            <a:pathLst>
              <a:path w="2932429" h="209550">
                <a:moveTo>
                  <a:pt x="0" y="209550"/>
                </a:moveTo>
                <a:lnTo>
                  <a:pt x="2932341" y="209550"/>
                </a:lnTo>
                <a:lnTo>
                  <a:pt x="2932341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749300" y="4456303"/>
          <a:ext cx="8685530" cy="1238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3465"/>
                <a:gridCol w="467994"/>
                <a:gridCol w="1418590"/>
                <a:gridCol w="1304925"/>
                <a:gridCol w="461010"/>
                <a:gridCol w="1240789"/>
                <a:gridCol w="1465579"/>
              </a:tblGrid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Conditions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1035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Innovation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 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 marL="10356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31750">
                        <a:lnSpc>
                          <a:spcPts val="1345"/>
                        </a:lnSpc>
                        <a:spcBef>
                          <a:spcPts val="204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26034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/>
                </a:tc>
                <a:tc>
                  <a:txBody>
                    <a:bodyPr/>
                    <a:lstStyle/>
                    <a:p>
                      <a:pPr algn="r" marR="635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36A81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 algn="r" marR="698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solidFill>
                      <a:srgbClr val="25890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25890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4.39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4.43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4.36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4.50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4.46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59" name="object 59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868085" y="6007138"/>
            <a:ext cx="140970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028700" algn="l"/>
              </a:tabLst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	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Region 3 </a:t>
            </a:r>
            <a:r>
              <a:rPr dirty="0"/>
              <a:t>-</a:t>
            </a:r>
            <a:r>
              <a:rPr dirty="0" spc="-55"/>
              <a:t> </a:t>
            </a:r>
            <a:r>
              <a:rPr dirty="0" spc="5"/>
              <a:t>South</a:t>
            </a:r>
          </a:p>
          <a:p>
            <a:pPr algn="ctr" marL="61594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 spc="5"/>
              <a:t>103)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96856" y="3770503"/>
            <a:ext cx="158750" cy="209550"/>
          </a:xfrm>
          <a:custGeom>
            <a:avLst/>
            <a:gdLst/>
            <a:ahLst/>
            <a:cxnLst/>
            <a:rect l="l" t="t" r="r" b="b"/>
            <a:pathLst>
              <a:path w="158750" h="209550">
                <a:moveTo>
                  <a:pt x="0" y="209550"/>
                </a:moveTo>
                <a:lnTo>
                  <a:pt x="158724" y="209550"/>
                </a:lnTo>
                <a:lnTo>
                  <a:pt x="15872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74644" y="3770503"/>
            <a:ext cx="227965" cy="209550"/>
          </a:xfrm>
          <a:custGeom>
            <a:avLst/>
            <a:gdLst/>
            <a:ahLst/>
            <a:cxnLst/>
            <a:rect l="l" t="t" r="r" b="b"/>
            <a:pathLst>
              <a:path w="227964" h="209550">
                <a:moveTo>
                  <a:pt x="0" y="209550"/>
                </a:moveTo>
                <a:lnTo>
                  <a:pt x="227584" y="209550"/>
                </a:lnTo>
                <a:lnTo>
                  <a:pt x="22758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521278" y="3770503"/>
            <a:ext cx="573405" cy="209550"/>
          </a:xfrm>
          <a:custGeom>
            <a:avLst/>
            <a:gdLst/>
            <a:ahLst/>
            <a:cxnLst/>
            <a:rect l="l" t="t" r="r" b="b"/>
            <a:pathLst>
              <a:path w="573404" h="209550">
                <a:moveTo>
                  <a:pt x="0" y="209550"/>
                </a:moveTo>
                <a:lnTo>
                  <a:pt x="573392" y="209550"/>
                </a:lnTo>
                <a:lnTo>
                  <a:pt x="573392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113720" y="3770503"/>
            <a:ext cx="4486275" cy="209550"/>
          </a:xfrm>
          <a:custGeom>
            <a:avLst/>
            <a:gdLst/>
            <a:ahLst/>
            <a:cxnLst/>
            <a:rect l="l" t="t" r="r" b="b"/>
            <a:pathLst>
              <a:path w="4486275" h="209550">
                <a:moveTo>
                  <a:pt x="0" y="209550"/>
                </a:moveTo>
                <a:lnTo>
                  <a:pt x="4485906" y="209550"/>
                </a:lnTo>
                <a:lnTo>
                  <a:pt x="448590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18664" y="3770503"/>
            <a:ext cx="815975" cy="209550"/>
          </a:xfrm>
          <a:custGeom>
            <a:avLst/>
            <a:gdLst/>
            <a:ahLst/>
            <a:cxnLst/>
            <a:rect l="l" t="t" r="r" b="b"/>
            <a:pathLst>
              <a:path w="815975" h="209550">
                <a:moveTo>
                  <a:pt x="0" y="209550"/>
                </a:moveTo>
                <a:lnTo>
                  <a:pt x="815784" y="209550"/>
                </a:lnTo>
                <a:lnTo>
                  <a:pt x="81578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096856" y="4113403"/>
            <a:ext cx="203835" cy="209550"/>
          </a:xfrm>
          <a:custGeom>
            <a:avLst/>
            <a:gdLst/>
            <a:ahLst/>
            <a:cxnLst/>
            <a:rect l="l" t="t" r="r" b="b"/>
            <a:pathLst>
              <a:path w="203835" h="209550">
                <a:moveTo>
                  <a:pt x="0" y="209550"/>
                </a:moveTo>
                <a:lnTo>
                  <a:pt x="203428" y="209550"/>
                </a:lnTo>
                <a:lnTo>
                  <a:pt x="203428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B7210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319348" y="4113403"/>
            <a:ext cx="425450" cy="209550"/>
          </a:xfrm>
          <a:custGeom>
            <a:avLst/>
            <a:gdLst/>
            <a:ahLst/>
            <a:cxnLst/>
            <a:rect l="l" t="t" r="r" b="b"/>
            <a:pathLst>
              <a:path w="425450" h="209550">
                <a:moveTo>
                  <a:pt x="0" y="209550"/>
                </a:moveTo>
                <a:lnTo>
                  <a:pt x="425284" y="209550"/>
                </a:lnTo>
                <a:lnTo>
                  <a:pt x="425284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763670" y="4113403"/>
            <a:ext cx="845185" cy="209550"/>
          </a:xfrm>
          <a:custGeom>
            <a:avLst/>
            <a:gdLst/>
            <a:ahLst/>
            <a:cxnLst/>
            <a:rect l="l" t="t" r="r" b="b"/>
            <a:pathLst>
              <a:path w="845185" h="209550">
                <a:moveTo>
                  <a:pt x="0" y="209550"/>
                </a:moveTo>
                <a:lnTo>
                  <a:pt x="844816" y="209550"/>
                </a:lnTo>
                <a:lnTo>
                  <a:pt x="84481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DEBB0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27536" y="4113403"/>
            <a:ext cx="3856990" cy="209550"/>
          </a:xfrm>
          <a:custGeom>
            <a:avLst/>
            <a:gdLst/>
            <a:ahLst/>
            <a:cxnLst/>
            <a:rect l="l" t="t" r="r" b="b"/>
            <a:pathLst>
              <a:path w="3856990" h="209550">
                <a:moveTo>
                  <a:pt x="0" y="209550"/>
                </a:moveTo>
                <a:lnTo>
                  <a:pt x="3856596" y="209550"/>
                </a:lnTo>
                <a:lnTo>
                  <a:pt x="3856596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36A81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503183" y="4113403"/>
            <a:ext cx="931544" cy="209550"/>
          </a:xfrm>
          <a:custGeom>
            <a:avLst/>
            <a:gdLst/>
            <a:ahLst/>
            <a:cxnLst/>
            <a:rect l="l" t="t" r="r" b="b"/>
            <a:pathLst>
              <a:path w="931545" h="209550">
                <a:moveTo>
                  <a:pt x="0" y="209550"/>
                </a:moveTo>
                <a:lnTo>
                  <a:pt x="931265" y="209550"/>
                </a:lnTo>
                <a:lnTo>
                  <a:pt x="931265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25890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96856" y="5485003"/>
            <a:ext cx="229235" cy="209550"/>
          </a:xfrm>
          <a:custGeom>
            <a:avLst/>
            <a:gdLst/>
            <a:ahLst/>
            <a:cxnLst/>
            <a:rect l="l" t="t" r="r" b="b"/>
            <a:pathLst>
              <a:path w="229235" h="209550">
                <a:moveTo>
                  <a:pt x="0" y="209550"/>
                </a:moveTo>
                <a:lnTo>
                  <a:pt x="228803" y="209550"/>
                </a:lnTo>
                <a:lnTo>
                  <a:pt x="228803" y="0"/>
                </a:lnTo>
                <a:lnTo>
                  <a:pt x="0" y="0"/>
                </a:lnTo>
                <a:lnTo>
                  <a:pt x="0" y="209550"/>
                </a:lnTo>
                <a:close/>
              </a:path>
            </a:pathLst>
          </a:custGeom>
          <a:solidFill>
            <a:srgbClr val="EA481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675"/>
                <a:gridCol w="77470"/>
                <a:gridCol w="93345"/>
                <a:gridCol w="107315"/>
                <a:gridCol w="157479"/>
                <a:gridCol w="79375"/>
                <a:gridCol w="143510"/>
                <a:gridCol w="183515"/>
                <a:gridCol w="83819"/>
                <a:gridCol w="91440"/>
                <a:gridCol w="107315"/>
                <a:gridCol w="396239"/>
                <a:gridCol w="790575"/>
                <a:gridCol w="2120900"/>
                <a:gridCol w="755650"/>
                <a:gridCol w="70485"/>
                <a:gridCol w="135254"/>
                <a:gridCol w="93344"/>
                <a:gridCol w="137795"/>
                <a:gridCol w="530225"/>
              </a:tblGrid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marL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266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285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2603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2197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266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254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8191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tabLst>
                          <a:tab pos="664845" algn="l"/>
                          <a:tab pos="3184525" algn="l"/>
                          <a:tab pos="5854065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1% </a:t>
                      </a:r>
                      <a:r>
                        <a:rPr dirty="0" sz="900" spc="1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900">
                          <a:latin typeface="Calibri"/>
                          <a:cs typeface="Calibri"/>
                        </a:rPr>
                        <a:t>4%	9%	71%	15%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55244">
                        <a:lnSpc>
                          <a:spcPct val="100000"/>
                        </a:lnSpc>
                        <a:spcBef>
                          <a:spcPts val="585"/>
                        </a:spcBef>
                        <a:tabLst>
                          <a:tab pos="388620" algn="l"/>
                          <a:tab pos="1014094" algn="l"/>
                          <a:tab pos="3383915" algn="l"/>
                          <a:tab pos="5796280" algn="l"/>
                        </a:tabLst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	7%	14%	61%	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1016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1219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R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0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rowSpan="2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marL="508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19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algn="r" marR="1270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3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1">
                  <a:txBody>
                    <a:bodyPr/>
                    <a:lstStyle/>
                    <a:p>
                      <a:pPr algn="ctr" marL="1143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2"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381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81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marL="13779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8">
                  <a:txBody>
                    <a:bodyPr/>
                    <a:lstStyle/>
                    <a:p>
                      <a:pPr algn="ctr" marR="762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3.78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3.42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3.77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4.11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511" y="743661"/>
            <a:ext cx="2555240" cy="862330"/>
          </a:xfrm>
          <a:prstGeom prst="rect"/>
        </p:spPr>
        <p:txBody>
          <a:bodyPr wrap="square" lIns="0" tIns="7620" rIns="0" bIns="0" rtlCol="0" vert="horz">
            <a:spAutoFit/>
          </a:bodyPr>
          <a:lstStyle/>
          <a:p>
            <a:pPr algn="ctr" marL="12065" marR="5080">
              <a:lnSpc>
                <a:spcPct val="102200"/>
              </a:lnSpc>
              <a:spcBef>
                <a:spcPts val="60"/>
              </a:spcBef>
            </a:pPr>
            <a:r>
              <a:rPr dirty="0" spc="5"/>
              <a:t>Workplace</a:t>
            </a:r>
            <a:r>
              <a:rPr dirty="0" spc="-90"/>
              <a:t> </a:t>
            </a:r>
            <a:r>
              <a:rPr dirty="0" spc="5"/>
              <a:t>Dimensions </a:t>
            </a:r>
            <a:r>
              <a:rPr dirty="0"/>
              <a:t> </a:t>
            </a:r>
            <a:r>
              <a:rPr dirty="0" spc="5"/>
              <a:t>Region 4 </a:t>
            </a:r>
            <a:r>
              <a:rPr dirty="0"/>
              <a:t>-</a:t>
            </a:r>
            <a:r>
              <a:rPr dirty="0" spc="-50"/>
              <a:t> </a:t>
            </a:r>
            <a:r>
              <a:rPr dirty="0" spc="5"/>
              <a:t>West</a:t>
            </a:r>
          </a:p>
          <a:p>
            <a:pPr algn="ctr" marL="60960">
              <a:lnSpc>
                <a:spcPct val="100000"/>
              </a:lnSpc>
              <a:spcBef>
                <a:spcPts val="50"/>
              </a:spcBef>
            </a:pPr>
            <a:r>
              <a:rPr dirty="0" spc="5"/>
              <a:t>(N =</a:t>
            </a:r>
            <a:r>
              <a:rPr dirty="0" spc="-20"/>
              <a:t> </a:t>
            </a:r>
            <a:r>
              <a:rPr dirty="0"/>
              <a:t>4)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652355" y="1790573"/>
            <a:ext cx="428625" cy="5168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Avg  </a:t>
            </a:r>
            <a:r>
              <a:rPr dirty="0" sz="1200" spc="-5">
                <a:latin typeface="Calibri"/>
                <a:cs typeface="Calibri"/>
              </a:rPr>
              <a:t>Scores</a:t>
            </a:r>
            <a:endParaRPr sz="1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68281" y="2394140"/>
          <a:ext cx="6376035" cy="3305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105"/>
                <a:gridCol w="79375"/>
                <a:gridCol w="238125"/>
                <a:gridCol w="158750"/>
                <a:gridCol w="158750"/>
                <a:gridCol w="106044"/>
                <a:gridCol w="132080"/>
                <a:gridCol w="79375"/>
                <a:gridCol w="317500"/>
                <a:gridCol w="529590"/>
                <a:gridCol w="105410"/>
                <a:gridCol w="158750"/>
                <a:gridCol w="1588769"/>
                <a:gridCol w="794385"/>
                <a:gridCol w="317499"/>
                <a:gridCol w="79375"/>
                <a:gridCol w="1182369"/>
              </a:tblGrid>
              <a:tr h="209550">
                <a:tc gridSpan="6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17%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42%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7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B7210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31%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44%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19%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5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40%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3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EA481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60%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9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FFFF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1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75%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algn="ctr" marL="889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25%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33350">
                <a:tc gridSpan="1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09550">
                <a:tc gridSpan="4">
                  <a:txBody>
                    <a:bodyPr/>
                    <a:lstStyle/>
                    <a:p>
                      <a:pPr algn="ctr" marL="13970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13%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solidFill>
                      <a:srgbClr val="DEBB06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50%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28575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solidFill>
                      <a:srgbClr val="36A811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 algn="ctr" marL="9525">
                        <a:lnSpc>
                          <a:spcPct val="100000"/>
                        </a:lnSpc>
                        <a:spcBef>
                          <a:spcPts val="360"/>
                        </a:spcBef>
                      </a:pPr>
                      <a:r>
                        <a:rPr dirty="0" sz="900">
                          <a:latin typeface="Calibri"/>
                          <a:cs typeface="Calibri"/>
                        </a:rPr>
                        <a:t>38%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B="0" marT="45720">
                    <a:lnL w="19050">
                      <a:solidFill>
                        <a:srgbClr val="FFFFFF"/>
                      </a:solidFill>
                      <a:prstDash val="solid"/>
                    </a:lnL>
                    <a:solidFill>
                      <a:srgbClr val="258908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655530" y="2341753"/>
          <a:ext cx="461009" cy="3409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/>
              </a:tblGrid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81915"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4.06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3.80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3.75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3.90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4.00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DCE6F1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algn="ctr" marR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4.25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T w="19050">
                      <a:solidFill>
                        <a:srgbClr val="FFFFFF"/>
                      </a:solidFill>
                      <a:prstDash val="solid"/>
                    </a:lnT>
                    <a:solidFill>
                      <a:srgbClr val="DCE6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68350" y="2412263"/>
            <a:ext cx="1828164" cy="3294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  <a:p>
            <a:pPr marL="12700" marR="32639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Diversity </a:t>
            </a:r>
            <a:r>
              <a:rPr dirty="0" sz="1200">
                <a:latin typeface="Calibri"/>
                <a:cs typeface="Calibri"/>
              </a:rPr>
              <a:t>&amp; Inclusion  Growth &amp;</a:t>
            </a:r>
            <a:r>
              <a:rPr dirty="0" sz="1200" spc="-9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Development  Leadership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ct val="187500"/>
              </a:lnSpc>
            </a:pPr>
            <a:r>
              <a:rPr dirty="0" sz="1200" spc="-5">
                <a:latin typeface="Calibri"/>
                <a:cs typeface="Calibri"/>
              </a:rPr>
              <a:t>Leadership of </a:t>
            </a:r>
            <a:r>
              <a:rPr dirty="0" sz="1200">
                <a:latin typeface="Calibri"/>
                <a:cs typeface="Calibri"/>
              </a:rPr>
              <a:t>Business</a:t>
            </a:r>
            <a:r>
              <a:rPr dirty="0" sz="1200" spc="-8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Ethics  </a:t>
            </a:r>
            <a:r>
              <a:rPr dirty="0" sz="1200">
                <a:latin typeface="Calibri"/>
                <a:cs typeface="Calibri"/>
              </a:rPr>
              <a:t>Managing Performance  Work</a:t>
            </a:r>
            <a:r>
              <a:rPr dirty="0" sz="1200" spc="-5">
                <a:latin typeface="Calibri"/>
                <a:cs typeface="Calibri"/>
              </a:rPr>
              <a:t> Conditions</a:t>
            </a:r>
            <a:endParaRPr sz="1200">
              <a:latin typeface="Calibri"/>
              <a:cs typeface="Calibri"/>
            </a:endParaRPr>
          </a:p>
          <a:p>
            <a:pPr marL="12700" marR="972819">
              <a:lnSpc>
                <a:spcPct val="187500"/>
              </a:lnSpc>
            </a:pPr>
            <a:r>
              <a:rPr dirty="0" sz="1200">
                <a:latin typeface="Calibri"/>
                <a:cs typeface="Calibri"/>
              </a:rPr>
              <a:t>Innovation  Quality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Focus  Team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3842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B7210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8085" y="6007138"/>
            <a:ext cx="76454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20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9046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EA481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884708" y="6007138"/>
            <a:ext cx="39306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32615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DEBB0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526857" y="6007138"/>
            <a:ext cx="1125855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5">
                <a:latin typeface="Calibri"/>
                <a:cs typeface="Calibri"/>
              </a:rPr>
              <a:t>Neither Agree or</a:t>
            </a:r>
            <a:r>
              <a:rPr dirty="0" sz="800" spc="-15">
                <a:latin typeface="Calibri"/>
                <a:cs typeface="Calibri"/>
              </a:rPr>
              <a:t> </a:t>
            </a:r>
            <a:r>
              <a:rPr dirty="0" sz="800">
                <a:latin typeface="Calibri"/>
                <a:cs typeface="Calibri"/>
              </a:rPr>
              <a:t>Disagree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123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36A81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34478" y="6028728"/>
            <a:ext cx="0" cy="95250"/>
          </a:xfrm>
          <a:custGeom>
            <a:avLst/>
            <a:gdLst/>
            <a:ahLst/>
            <a:cxnLst/>
            <a:rect l="l" t="t" r="r" b="b"/>
            <a:pathLst>
              <a:path w="0" h="95250">
                <a:moveTo>
                  <a:pt x="0" y="0"/>
                </a:moveTo>
                <a:lnTo>
                  <a:pt x="0" y="95250"/>
                </a:lnTo>
              </a:path>
            </a:pathLst>
          </a:custGeom>
          <a:ln w="23685">
            <a:solidFill>
              <a:srgbClr val="2589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905480" y="6007138"/>
            <a:ext cx="1169670" cy="1504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535305" algn="l"/>
              </a:tabLst>
            </a:pPr>
            <a:r>
              <a:rPr dirty="0" sz="800" spc="5">
                <a:latin typeface="Calibri"/>
                <a:cs typeface="Calibri"/>
              </a:rPr>
              <a:t>Agree	</a:t>
            </a:r>
            <a:r>
              <a:rPr dirty="0" sz="800">
                <a:latin typeface="Calibri"/>
                <a:cs typeface="Calibri"/>
              </a:rPr>
              <a:t>Strongly</a:t>
            </a:r>
            <a:r>
              <a:rPr dirty="0" sz="800" spc="-30">
                <a:latin typeface="Calibri"/>
                <a:cs typeface="Calibri"/>
              </a:rPr>
              <a:t> </a:t>
            </a:r>
            <a:r>
              <a:rPr dirty="0" sz="800" spc="5">
                <a:latin typeface="Calibri"/>
                <a:cs typeface="Calibri"/>
              </a:rPr>
              <a:t>Agree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01" y="1160393"/>
            <a:ext cx="9144000" cy="4308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852805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 Dimensional</a:t>
            </a:r>
            <a:r>
              <a:rPr dirty="0" spc="-55"/>
              <a:t> </a:t>
            </a:r>
            <a:r>
              <a:rPr dirty="0"/>
              <a:t>Insights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84347" y="1334071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1522" y="1301991"/>
            <a:ext cx="445452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Role-clarity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score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among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is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83%.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This indicates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the expected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level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performance</a:t>
            </a:r>
            <a:r>
              <a:rPr dirty="0" sz="800" spc="12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4F81BB"/>
                </a:solidFill>
                <a:latin typeface="Calibri"/>
                <a:cs typeface="Calibri"/>
              </a:rPr>
              <a:t>is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1522" y="1559166"/>
            <a:ext cx="3834129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clearly articulated to them. Employees have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commitment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to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drive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team </a:t>
            </a:r>
            <a:r>
              <a:rPr dirty="0" sz="800" spc="20">
                <a:solidFill>
                  <a:srgbClr val="4F81BB"/>
                </a:solidFill>
                <a:latin typeface="Calibri"/>
                <a:cs typeface="Calibri"/>
              </a:rPr>
              <a:t>&amp;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function</a:t>
            </a:r>
            <a:r>
              <a:rPr dirty="0" sz="800" spc="-3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goals.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84347" y="1905571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1522" y="1873491"/>
            <a:ext cx="402018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78%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their KPTs are effectively aligned to their role with</a:t>
            </a:r>
            <a:r>
              <a:rPr dirty="0" sz="800" spc="5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company’s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4754" y="1902688"/>
            <a:ext cx="858519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5875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Performance  Management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41522" y="2130958"/>
            <a:ext cx="82613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performance</a:t>
            </a:r>
            <a:r>
              <a:rPr dirty="0" sz="800" spc="-1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goals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84347" y="2477363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41522" y="2445283"/>
            <a:ext cx="4162425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Only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47%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during performance dialogues,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their contributions are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noticed</a:t>
            </a:r>
            <a:r>
              <a:rPr dirty="0" sz="800" spc="100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and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1522" y="2702458"/>
            <a:ext cx="160274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recognized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and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their appraisal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is</a:t>
            </a:r>
            <a:r>
              <a:rPr dirty="0" sz="800" spc="-30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>
                <a:solidFill>
                  <a:srgbClr val="4F81BB"/>
                </a:solidFill>
                <a:latin typeface="Calibri"/>
                <a:cs typeface="Calibri"/>
              </a:rPr>
              <a:t>fair.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84347" y="3341179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1522" y="3319933"/>
            <a:ext cx="3806190" cy="1981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00" spc="15">
                <a:latin typeface="Calibri"/>
                <a:cs typeface="Calibri"/>
              </a:rPr>
              <a:t>99% </a:t>
            </a:r>
            <a:r>
              <a:rPr dirty="0" sz="1100" spc="10">
                <a:latin typeface="Calibri"/>
                <a:cs typeface="Calibri"/>
              </a:rPr>
              <a:t>Employees </a:t>
            </a:r>
            <a:r>
              <a:rPr dirty="0" sz="1100" spc="5">
                <a:latin typeface="Calibri"/>
                <a:cs typeface="Calibri"/>
              </a:rPr>
              <a:t>feel </a:t>
            </a:r>
            <a:r>
              <a:rPr dirty="0" sz="1100" spc="10">
                <a:latin typeface="Calibri"/>
                <a:cs typeface="Calibri"/>
              </a:rPr>
              <a:t>they are capable to </a:t>
            </a:r>
            <a:r>
              <a:rPr dirty="0" sz="1100" spc="5">
                <a:latin typeface="Calibri"/>
                <a:cs typeface="Calibri"/>
              </a:rPr>
              <a:t>handle </a:t>
            </a:r>
            <a:r>
              <a:rPr dirty="0" sz="1100" spc="10">
                <a:latin typeface="Calibri"/>
                <a:cs typeface="Calibri"/>
              </a:rPr>
              <a:t>their current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5">
                <a:latin typeface="Calibri"/>
                <a:cs typeface="Calibri"/>
              </a:rPr>
              <a:t>job.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68259" y="3588893"/>
            <a:ext cx="12001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Learning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12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4347" y="3655797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41522" y="3623716"/>
            <a:ext cx="411099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Only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64%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they have adequate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opportunities for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career growth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in</a:t>
            </a:r>
            <a:r>
              <a:rPr dirty="0" sz="800" spc="80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41522" y="3880891"/>
            <a:ext cx="56007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organization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18243" y="4549813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275419" y="4517733"/>
            <a:ext cx="3256279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Less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than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50%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they are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paid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as per market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standards.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673898" y="4804385"/>
            <a:ext cx="92392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Compensation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18243" y="4864417"/>
            <a:ext cx="70485" cy="13398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700" spc="5">
                <a:latin typeface="Calibri"/>
                <a:cs typeface="Calibri"/>
              </a:rPr>
              <a:t>•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275419" y="4832337"/>
            <a:ext cx="4706620" cy="152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Only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48%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of the employees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feel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that there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is parity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and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fairness in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the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benefits </a:t>
            </a:r>
            <a:r>
              <a:rPr dirty="0" sz="800" spc="15">
                <a:solidFill>
                  <a:srgbClr val="4F81BB"/>
                </a:solidFill>
                <a:latin typeface="Calibri"/>
                <a:cs typeface="Calibri"/>
              </a:rPr>
              <a:t>and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allowances </a:t>
            </a:r>
            <a:r>
              <a:rPr dirty="0" sz="800" spc="5">
                <a:solidFill>
                  <a:srgbClr val="4F81BB"/>
                </a:solidFill>
                <a:latin typeface="Calibri"/>
                <a:cs typeface="Calibri"/>
              </a:rPr>
              <a:t>for</a:t>
            </a:r>
            <a:r>
              <a:rPr dirty="0" sz="800" spc="90">
                <a:solidFill>
                  <a:srgbClr val="4F81BB"/>
                </a:solidFill>
                <a:latin typeface="Calibri"/>
                <a:cs typeface="Calibri"/>
              </a:rPr>
              <a:t> </a:t>
            </a:r>
            <a:r>
              <a:rPr dirty="0" sz="800" spc="10">
                <a:solidFill>
                  <a:srgbClr val="4F81BB"/>
                </a:solidFill>
                <a:latin typeface="Calibri"/>
                <a:cs typeface="Calibri"/>
              </a:rPr>
              <a:t>employees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01" y="1287117"/>
            <a:ext cx="9144000" cy="4181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852805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 Dimensional</a:t>
            </a:r>
            <a:r>
              <a:rPr dirty="0" spc="-55"/>
              <a:t> </a:t>
            </a:r>
            <a:r>
              <a:rPr dirty="0"/>
              <a:t>Insights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15082" y="1399273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2257" y="1367104"/>
            <a:ext cx="552323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Overall, </a:t>
            </a:r>
            <a:r>
              <a:rPr dirty="0" sz="1050">
                <a:latin typeface="Calibri"/>
                <a:cs typeface="Calibri"/>
              </a:rPr>
              <a:t>employees </a:t>
            </a:r>
            <a:r>
              <a:rPr dirty="0" sz="1050" spc="-5">
                <a:latin typeface="Calibri"/>
                <a:cs typeface="Calibri"/>
              </a:rPr>
              <a:t>(53%) feel </a:t>
            </a:r>
            <a:r>
              <a:rPr dirty="0" sz="1050">
                <a:latin typeface="Calibri"/>
                <a:cs typeface="Calibri"/>
              </a:rPr>
              <a:t>that their teams are </a:t>
            </a:r>
            <a:r>
              <a:rPr dirty="0" sz="1050" spc="-5">
                <a:latin typeface="Calibri"/>
                <a:cs typeface="Calibri"/>
              </a:rPr>
              <a:t>highly </a:t>
            </a:r>
            <a:r>
              <a:rPr dirty="0" sz="1050">
                <a:latin typeface="Calibri"/>
                <a:cs typeface="Calibri"/>
              </a:rPr>
              <a:t>responsive and walk an extra mile to</a:t>
            </a:r>
            <a:r>
              <a:rPr dirty="0" sz="1050" spc="-9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ensure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72257" y="1641424"/>
            <a:ext cx="94361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customer</a:t>
            </a:r>
            <a:r>
              <a:rPr dirty="0" sz="1050" spc="-6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delight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193" y="1667700"/>
            <a:ext cx="741045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715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Customer  Orientation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15082" y="2005253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72257" y="1973084"/>
            <a:ext cx="506158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Only </a:t>
            </a:r>
            <a:r>
              <a:rPr dirty="0" sz="1050">
                <a:latin typeface="Calibri"/>
                <a:cs typeface="Calibri"/>
              </a:rPr>
              <a:t>42%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</a:t>
            </a:r>
            <a:r>
              <a:rPr dirty="0" sz="1050" spc="-5">
                <a:latin typeface="Calibri"/>
                <a:cs typeface="Calibri"/>
              </a:rPr>
              <a:t>Eurofins uses latest </a:t>
            </a:r>
            <a:r>
              <a:rPr dirty="0" sz="1050">
                <a:latin typeface="Calibri"/>
                <a:cs typeface="Calibri"/>
              </a:rPr>
              <a:t>technology to meet the customer </a:t>
            </a:r>
            <a:r>
              <a:rPr dirty="0" sz="1050" spc="-5">
                <a:latin typeface="Calibri"/>
                <a:cs typeface="Calibri"/>
              </a:rPr>
              <a:t>needs in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-6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market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02026" y="2751633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59201" y="2719464"/>
            <a:ext cx="556831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Only (44% )resonate </a:t>
            </a:r>
            <a:r>
              <a:rPr dirty="0" sz="1050">
                <a:latin typeface="Calibri"/>
                <a:cs typeface="Calibri"/>
              </a:rPr>
              <a:t>with the </a:t>
            </a:r>
            <a:r>
              <a:rPr dirty="0" sz="1050" spc="-5">
                <a:latin typeface="Calibri"/>
                <a:cs typeface="Calibri"/>
              </a:rPr>
              <a:t>notion </a:t>
            </a:r>
            <a:r>
              <a:rPr dirty="0" sz="1050">
                <a:latin typeface="Calibri"/>
                <a:cs typeface="Calibri"/>
              </a:rPr>
              <a:t>that employees at </a:t>
            </a:r>
            <a:r>
              <a:rPr dirty="0" sz="1050" spc="-5">
                <a:latin typeface="Calibri"/>
                <a:cs typeface="Calibri"/>
              </a:rPr>
              <a:t>same level/hierarchy </a:t>
            </a:r>
            <a:r>
              <a:rPr dirty="0" sz="1050">
                <a:latin typeface="Calibri"/>
                <a:cs typeface="Calibri"/>
              </a:rPr>
              <a:t>are assigned </a:t>
            </a:r>
            <a:r>
              <a:rPr dirty="0" sz="1050" spc="-5">
                <a:latin typeface="Calibri"/>
                <a:cs typeface="Calibri"/>
              </a:rPr>
              <a:t>similar</a:t>
            </a:r>
            <a:r>
              <a:rPr dirty="0" sz="1050" spc="-8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work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02026" y="3083103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059201" y="3050933"/>
            <a:ext cx="558673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Less </a:t>
            </a:r>
            <a:r>
              <a:rPr dirty="0" sz="1050">
                <a:latin typeface="Calibri"/>
                <a:cs typeface="Calibri"/>
              </a:rPr>
              <a:t>than </a:t>
            </a:r>
            <a:r>
              <a:rPr dirty="0" sz="1050" spc="-5">
                <a:latin typeface="Calibri"/>
                <a:cs typeface="Calibri"/>
              </a:rPr>
              <a:t>(45%) of </a:t>
            </a:r>
            <a:r>
              <a:rPr dirty="0" sz="1050">
                <a:latin typeface="Calibri"/>
                <a:cs typeface="Calibri"/>
              </a:rPr>
              <a:t>the employees are aware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</a:t>
            </a:r>
            <a:r>
              <a:rPr dirty="0" sz="1050" spc="-5">
                <a:latin typeface="Calibri"/>
                <a:cs typeface="Calibri"/>
              </a:rPr>
              <a:t>HR polices </a:t>
            </a:r>
            <a:r>
              <a:rPr dirty="0" sz="1050">
                <a:latin typeface="Calibri"/>
                <a:cs typeface="Calibri"/>
              </a:rPr>
              <a:t>related to work. </a:t>
            </a:r>
            <a:r>
              <a:rPr dirty="0" sz="1050" spc="-5">
                <a:latin typeface="Calibri"/>
                <a:cs typeface="Calibri"/>
              </a:rPr>
              <a:t>This suggests </a:t>
            </a:r>
            <a:r>
              <a:rPr dirty="0" sz="1050">
                <a:latin typeface="Calibri"/>
                <a:cs typeface="Calibri"/>
              </a:rPr>
              <a:t>a </a:t>
            </a:r>
            <a:r>
              <a:rPr dirty="0" sz="1050" spc="-5">
                <a:latin typeface="Calibri"/>
                <a:cs typeface="Calibri"/>
              </a:rPr>
              <a:t>need</a:t>
            </a:r>
            <a:r>
              <a:rPr dirty="0" sz="1050" spc="-7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for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38147" y="3118167"/>
            <a:ext cx="840740" cy="3924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8745" marR="5080" indent="-10668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HR policies</a:t>
            </a:r>
            <a:r>
              <a:rPr dirty="0" sz="12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&amp;  Processes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59201" y="3325254"/>
            <a:ext cx="474281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better </a:t>
            </a:r>
            <a:r>
              <a:rPr dirty="0" sz="1050">
                <a:latin typeface="Calibri"/>
                <a:cs typeface="Calibri"/>
              </a:rPr>
              <a:t>communication </a:t>
            </a:r>
            <a:r>
              <a:rPr dirty="0" sz="1050" spc="-5">
                <a:latin typeface="Calibri"/>
                <a:cs typeface="Calibri"/>
              </a:rPr>
              <a:t>planning </a:t>
            </a:r>
            <a:r>
              <a:rPr dirty="0" sz="1050">
                <a:latin typeface="Calibri"/>
                <a:cs typeface="Calibri"/>
              </a:rPr>
              <a:t>to educate employees about </a:t>
            </a:r>
            <a:r>
              <a:rPr dirty="0" sz="1050" spc="-5">
                <a:latin typeface="Calibri"/>
                <a:cs typeface="Calibri"/>
              </a:rPr>
              <a:t>HR polices </a:t>
            </a:r>
            <a:r>
              <a:rPr dirty="0" sz="1050">
                <a:latin typeface="Calibri"/>
                <a:cs typeface="Calibri"/>
              </a:rPr>
              <a:t>and</a:t>
            </a:r>
            <a:r>
              <a:rPr dirty="0" sz="1050" spc="-8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processes.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02026" y="3689172"/>
            <a:ext cx="83185" cy="1644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900" spc="5">
                <a:solidFill>
                  <a:srgbClr val="4F81BB"/>
                </a:solidFill>
                <a:latin typeface="Calibri"/>
                <a:cs typeface="Calibri"/>
              </a:rPr>
              <a:t>•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9201" y="3657003"/>
            <a:ext cx="54749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50%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employees at </a:t>
            </a:r>
            <a:r>
              <a:rPr dirty="0" sz="1050" spc="-5">
                <a:latin typeface="Calibri"/>
                <a:cs typeface="Calibri"/>
              </a:rPr>
              <a:t>organization feel </a:t>
            </a:r>
            <a:r>
              <a:rPr dirty="0" sz="1050">
                <a:latin typeface="Calibri"/>
                <a:cs typeface="Calibri"/>
              </a:rPr>
              <a:t>that company </a:t>
            </a:r>
            <a:r>
              <a:rPr dirty="0" sz="1050" spc="-5">
                <a:latin typeface="Calibri"/>
                <a:cs typeface="Calibri"/>
              </a:rPr>
              <a:t>is </a:t>
            </a:r>
            <a:r>
              <a:rPr dirty="0" sz="1050">
                <a:latin typeface="Calibri"/>
                <a:cs typeface="Calibri"/>
              </a:rPr>
              <a:t>able to attract and recruit the right</a:t>
            </a:r>
            <a:r>
              <a:rPr dirty="0" sz="1050" spc="-10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talent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02026" y="3931323"/>
            <a:ext cx="5643245" cy="648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100"/>
              </a:spcBef>
            </a:pPr>
            <a:r>
              <a:rPr dirty="0" sz="1050" spc="-5">
                <a:latin typeface="Calibri"/>
                <a:cs typeface="Calibri"/>
              </a:rPr>
              <a:t>indicating </a:t>
            </a:r>
            <a:r>
              <a:rPr dirty="0" sz="1050">
                <a:latin typeface="Calibri"/>
                <a:cs typeface="Calibri"/>
              </a:rPr>
              <a:t>that </a:t>
            </a:r>
            <a:r>
              <a:rPr dirty="0" sz="1050" spc="-5">
                <a:latin typeface="Calibri"/>
                <a:cs typeface="Calibri"/>
              </a:rPr>
              <a:t>organization should </a:t>
            </a:r>
            <a:r>
              <a:rPr dirty="0" sz="1050">
                <a:latin typeface="Calibri"/>
                <a:cs typeface="Calibri"/>
              </a:rPr>
              <a:t>transform the recruitment</a:t>
            </a:r>
            <a:r>
              <a:rPr dirty="0" sz="1050" spc="-1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policy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050" spc="5">
                <a:latin typeface="Calibri"/>
                <a:cs typeface="Calibri"/>
              </a:rPr>
              <a:t>• </a:t>
            </a:r>
            <a:r>
              <a:rPr dirty="0" sz="1050" spc="-5">
                <a:latin typeface="Calibri"/>
                <a:cs typeface="Calibri"/>
              </a:rPr>
              <a:t>Only </a:t>
            </a:r>
            <a:r>
              <a:rPr dirty="0" sz="1050">
                <a:latin typeface="Calibri"/>
                <a:cs typeface="Calibri"/>
              </a:rPr>
              <a:t>64% employees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that the </a:t>
            </a:r>
            <a:r>
              <a:rPr dirty="0" sz="1050" spc="-5">
                <a:latin typeface="Calibri"/>
                <a:cs typeface="Calibri"/>
              </a:rPr>
              <a:t>leadership </a:t>
            </a:r>
            <a:r>
              <a:rPr dirty="0" sz="1050">
                <a:latin typeface="Calibri"/>
                <a:cs typeface="Calibri"/>
              </a:rPr>
              <a:t>communicates relevant </a:t>
            </a:r>
            <a:r>
              <a:rPr dirty="0" sz="1050" spc="-5">
                <a:latin typeface="Calibri"/>
                <a:cs typeface="Calibri"/>
              </a:rPr>
              <a:t>information </a:t>
            </a:r>
            <a:r>
              <a:rPr dirty="0" sz="1050">
                <a:latin typeface="Calibri"/>
                <a:cs typeface="Calibri"/>
              </a:rPr>
              <a:t>effectively</a:t>
            </a:r>
            <a:r>
              <a:rPr dirty="0" sz="1050" spc="-8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with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16910" y="4666463"/>
            <a:ext cx="150495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the rest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-8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organization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4708" y="4738941"/>
            <a:ext cx="1009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02939" y="743661"/>
            <a:ext cx="429260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Survey Design: Workplace</a:t>
            </a:r>
            <a:r>
              <a:rPr dirty="0" sz="1800" spc="-9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1050" y="1537589"/>
            <a:ext cx="9130030" cy="259715"/>
          </a:xfrm>
          <a:prstGeom prst="rect">
            <a:avLst/>
          </a:prstGeom>
          <a:solidFill>
            <a:srgbClr val="4F81BC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3175">
              <a:lnSpc>
                <a:spcPct val="100000"/>
              </a:lnSpc>
              <a:spcBef>
                <a:spcPts val="355"/>
              </a:spcBef>
            </a:pPr>
            <a:r>
              <a:rPr dirty="0" sz="1050" spc="5" b="1">
                <a:solidFill>
                  <a:srgbClr val="FFFFFF"/>
                </a:solidFill>
                <a:latin typeface="Arial"/>
                <a:cs typeface="Arial"/>
              </a:rPr>
              <a:t>Workplace</a:t>
            </a:r>
            <a:r>
              <a:rPr dirty="0" sz="10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Arial"/>
                <a:cs typeface="Arial"/>
              </a:rPr>
              <a:t>Dimensions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087331" y="2168296"/>
          <a:ext cx="4541520" cy="1916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80310"/>
                <a:gridCol w="2047239"/>
              </a:tblGrid>
              <a:tr h="259232">
                <a:tc gridSpan="2"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0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Details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5085"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65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Communication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Performance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144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331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Diversity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&amp;</a:t>
                      </a:r>
                      <a:r>
                        <a:rPr dirty="0" sz="12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Inclusion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Conditions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331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Growth &amp;</a:t>
                      </a:r>
                      <a:r>
                        <a:rPr dirty="0" sz="12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Development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Innovation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33134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Focus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3313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2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Ethics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8415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dirty="0" sz="120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2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Work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96520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781050" y="4436707"/>
            <a:ext cx="9130030" cy="259715"/>
          </a:xfrm>
          <a:prstGeom prst="rect">
            <a:avLst/>
          </a:prstGeom>
          <a:solidFill>
            <a:srgbClr val="4F81BC"/>
          </a:solidFill>
        </p:spPr>
        <p:txBody>
          <a:bodyPr wrap="square" lIns="0" tIns="4508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355"/>
              </a:spcBef>
            </a:pPr>
            <a:r>
              <a:rPr dirty="0" sz="1050" b="1">
                <a:solidFill>
                  <a:srgbClr val="FFFFFF"/>
                </a:solidFill>
                <a:latin typeface="Arial"/>
                <a:cs typeface="Arial"/>
              </a:rPr>
              <a:t>Qualitative</a:t>
            </a:r>
            <a:r>
              <a:rPr dirty="0" sz="1050" spc="-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50" spc="5" b="1">
                <a:solidFill>
                  <a:srgbClr val="FFFFFF"/>
                </a:solidFill>
                <a:latin typeface="Arial"/>
                <a:cs typeface="Arial"/>
              </a:rPr>
              <a:t>Questions</a:t>
            </a:r>
            <a:endParaRPr sz="105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087331" y="5067414"/>
          <a:ext cx="4541520" cy="1461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6915"/>
              </a:tblGrid>
              <a:tr h="225894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dirty="0" sz="105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Questions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26034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B w="9525">
                      <a:solidFill>
                        <a:srgbClr val="C1C1C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15073">
                <a:tc>
                  <a:txBody>
                    <a:bodyPr/>
                    <a:lstStyle/>
                    <a:p>
                      <a:pPr marL="52069" marR="740410">
                        <a:lnSpc>
                          <a:spcPct val="13430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What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one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thing you would want to change about</a:t>
                      </a:r>
                      <a:r>
                        <a:rPr dirty="0" sz="12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your 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organization?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705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  <a:tr h="615086">
                <a:tc>
                  <a:txBody>
                    <a:bodyPr/>
                    <a:lstStyle/>
                    <a:p>
                      <a:pPr marL="52069" marR="494665">
                        <a:lnSpc>
                          <a:spcPct val="134300"/>
                        </a:lnSpc>
                        <a:spcBef>
                          <a:spcPts val="415"/>
                        </a:spcBef>
                      </a:pPr>
                      <a:r>
                        <a:rPr dirty="0" sz="1200">
                          <a:latin typeface="Calibri"/>
                          <a:cs typeface="Calibri"/>
                        </a:rPr>
                        <a:t>What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one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thing you would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not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want to change about</a:t>
                      </a:r>
                      <a:r>
                        <a:rPr dirty="0" sz="12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200">
                          <a:latin typeface="Calibri"/>
                          <a:cs typeface="Calibri"/>
                        </a:rPr>
                        <a:t>your  </a:t>
                      </a:r>
                      <a:r>
                        <a:rPr dirty="0" sz="1200" spc="-5">
                          <a:latin typeface="Calibri"/>
                          <a:cs typeface="Calibri"/>
                        </a:rPr>
                        <a:t>organization?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B="0" marT="52705">
                    <a:lnL w="9525">
                      <a:solidFill>
                        <a:srgbClr val="C1C1C1"/>
                      </a:solidFill>
                      <a:prstDash val="solid"/>
                    </a:lnL>
                    <a:lnR w="9525">
                      <a:solidFill>
                        <a:srgbClr val="C1C1C1"/>
                      </a:solidFill>
                      <a:prstDash val="solid"/>
                    </a:lnR>
                    <a:lnT w="9525">
                      <a:solidFill>
                        <a:srgbClr val="C1C1C1"/>
                      </a:solidFill>
                      <a:prstDash val="solid"/>
                    </a:lnT>
                    <a:lnB w="9525">
                      <a:solidFill>
                        <a:srgbClr val="C1C1C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001" y="1279663"/>
            <a:ext cx="9144000" cy="37048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852805">
              <a:lnSpc>
                <a:spcPct val="100000"/>
              </a:lnSpc>
              <a:spcBef>
                <a:spcPts val="110"/>
              </a:spcBef>
            </a:pPr>
            <a:r>
              <a:rPr dirty="0" spc="5"/>
              <a:t>Workplace Dimensional</a:t>
            </a:r>
            <a:r>
              <a:rPr dirty="0" spc="-55"/>
              <a:t> </a:t>
            </a:r>
            <a:r>
              <a:rPr dirty="0"/>
              <a:t>Insights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62594" y="1368336"/>
            <a:ext cx="6462395" cy="1009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29665">
              <a:lnSpc>
                <a:spcPct val="100000"/>
              </a:lnSpc>
              <a:spcBef>
                <a:spcPts val="100"/>
              </a:spcBef>
              <a:tabLst>
                <a:tab pos="1386840" algn="l"/>
              </a:tabLst>
            </a:pPr>
            <a:r>
              <a:rPr dirty="0" sz="1050" spc="5">
                <a:latin typeface="Calibri"/>
                <a:cs typeface="Calibri"/>
              </a:rPr>
              <a:t>•	</a:t>
            </a:r>
            <a:r>
              <a:rPr dirty="0" sz="1050">
                <a:latin typeface="Calibri"/>
                <a:cs typeface="Calibri"/>
              </a:rPr>
              <a:t>51%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employees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there </a:t>
            </a:r>
            <a:r>
              <a:rPr dirty="0" sz="1050" spc="-5">
                <a:latin typeface="Calibri"/>
                <a:cs typeface="Calibri"/>
              </a:rPr>
              <a:t>is lack </a:t>
            </a:r>
            <a:r>
              <a:rPr dirty="0" sz="1050">
                <a:latin typeface="Calibri"/>
                <a:cs typeface="Calibri"/>
              </a:rPr>
              <a:t>transparency and </a:t>
            </a:r>
            <a:r>
              <a:rPr dirty="0" sz="1050" spc="-5">
                <a:latin typeface="Calibri"/>
                <a:cs typeface="Calibri"/>
              </a:rPr>
              <a:t>fairness in promotions </a:t>
            </a:r>
            <a:r>
              <a:rPr dirty="0" sz="1050">
                <a:latin typeface="Calibri"/>
                <a:cs typeface="Calibri"/>
              </a:rPr>
              <a:t>at</a:t>
            </a:r>
            <a:r>
              <a:rPr dirty="0" sz="1050" spc="-75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work.</a:t>
            </a:r>
            <a:endParaRPr sz="1050">
              <a:latin typeface="Calibri"/>
              <a:cs typeface="Calibri"/>
            </a:endParaRPr>
          </a:p>
          <a:p>
            <a:pPr marL="1129665">
              <a:lnSpc>
                <a:spcPts val="1080"/>
              </a:lnSpc>
              <a:spcBef>
                <a:spcPts val="900"/>
              </a:spcBef>
              <a:tabLst>
                <a:tab pos="1386840" algn="l"/>
              </a:tabLst>
            </a:pPr>
            <a:r>
              <a:rPr dirty="0" sz="1050" spc="5">
                <a:latin typeface="Calibri"/>
                <a:cs typeface="Calibri"/>
              </a:rPr>
              <a:t>•	</a:t>
            </a:r>
            <a:r>
              <a:rPr dirty="0" sz="1050" spc="-5">
                <a:latin typeface="Calibri"/>
                <a:cs typeface="Calibri"/>
              </a:rPr>
              <a:t>Less </a:t>
            </a:r>
            <a:r>
              <a:rPr dirty="0" sz="1050">
                <a:latin typeface="Calibri"/>
                <a:cs typeface="Calibri"/>
              </a:rPr>
              <a:t>than 50%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employees </a:t>
            </a:r>
            <a:r>
              <a:rPr dirty="0" sz="1050" spc="-5">
                <a:latin typeface="Calibri"/>
                <a:cs typeface="Calibri"/>
              </a:rPr>
              <a:t>have positive </a:t>
            </a:r>
            <a:r>
              <a:rPr dirty="0" sz="1050">
                <a:latin typeface="Calibri"/>
                <a:cs typeface="Calibri"/>
              </a:rPr>
              <a:t>view towards the </a:t>
            </a:r>
            <a:r>
              <a:rPr dirty="0" sz="1050" spc="-5">
                <a:latin typeface="Calibri"/>
                <a:cs typeface="Calibri"/>
              </a:rPr>
              <a:t>leaderships </a:t>
            </a:r>
            <a:r>
              <a:rPr dirty="0" sz="1050">
                <a:latin typeface="Calibri"/>
                <a:cs typeface="Calibri"/>
              </a:rPr>
              <a:t>ability to</a:t>
            </a:r>
            <a:r>
              <a:rPr dirty="0" sz="1050" spc="-5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design</a:t>
            </a:r>
            <a:endParaRPr sz="1050">
              <a:latin typeface="Calibri"/>
              <a:cs typeface="Calibri"/>
            </a:endParaRPr>
          </a:p>
          <a:p>
            <a:pPr marL="12700">
              <a:lnSpc>
                <a:spcPts val="1165"/>
              </a:lnSpc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Trust</a:t>
            </a:r>
            <a:endParaRPr sz="1200">
              <a:latin typeface="Calibri"/>
              <a:cs typeface="Calibri"/>
            </a:endParaRPr>
          </a:p>
          <a:p>
            <a:pPr marL="1386840">
              <a:lnSpc>
                <a:spcPts val="1165"/>
              </a:lnSpc>
            </a:pPr>
            <a:r>
              <a:rPr dirty="0" sz="1050">
                <a:latin typeface="Calibri"/>
                <a:cs typeface="Calibri"/>
              </a:rPr>
              <a:t>employee </a:t>
            </a:r>
            <a:r>
              <a:rPr dirty="0" sz="1050" spc="-5">
                <a:latin typeface="Calibri"/>
                <a:cs typeface="Calibri"/>
              </a:rPr>
              <a:t>policies based on </a:t>
            </a:r>
            <a:r>
              <a:rPr dirty="0" sz="1050">
                <a:latin typeface="Calibri"/>
                <a:cs typeface="Calibri"/>
              </a:rPr>
              <a:t>the</a:t>
            </a:r>
            <a:r>
              <a:rPr dirty="0" sz="1050" spc="-5">
                <a:latin typeface="Calibri"/>
                <a:cs typeface="Calibri"/>
              </a:rPr>
              <a:t> feedback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700">
              <a:latin typeface="Calibri"/>
              <a:cs typeface="Calibri"/>
            </a:endParaRPr>
          </a:p>
          <a:p>
            <a:pPr marL="1129665">
              <a:lnSpc>
                <a:spcPct val="100000"/>
              </a:lnSpc>
              <a:tabLst>
                <a:tab pos="1386840" algn="l"/>
              </a:tabLst>
            </a:pPr>
            <a:r>
              <a:rPr dirty="0" sz="1050" spc="5">
                <a:latin typeface="Calibri"/>
                <a:cs typeface="Calibri"/>
              </a:rPr>
              <a:t>•	</a:t>
            </a:r>
            <a:r>
              <a:rPr dirty="0" sz="1050">
                <a:latin typeface="Calibri"/>
                <a:cs typeface="Calibri"/>
              </a:rPr>
              <a:t>70%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employees </a:t>
            </a:r>
            <a:r>
              <a:rPr dirty="0" sz="1050" spc="-5">
                <a:latin typeface="Calibri"/>
                <a:cs typeface="Calibri"/>
              </a:rPr>
              <a:t>feel secure </a:t>
            </a:r>
            <a:r>
              <a:rPr dirty="0" sz="1050">
                <a:latin typeface="Calibri"/>
                <a:cs typeface="Calibri"/>
              </a:rPr>
              <a:t>and </a:t>
            </a:r>
            <a:r>
              <a:rPr dirty="0" sz="1050" spc="-5">
                <a:latin typeface="Calibri"/>
                <a:cs typeface="Calibri"/>
              </a:rPr>
              <a:t>stable in </a:t>
            </a:r>
            <a:r>
              <a:rPr dirty="0" sz="1050">
                <a:latin typeface="Calibri"/>
                <a:cs typeface="Calibri"/>
              </a:rPr>
              <a:t>their </a:t>
            </a:r>
            <a:r>
              <a:rPr dirty="0" sz="1050" spc="-5">
                <a:latin typeface="Calibri"/>
                <a:cs typeface="Calibri"/>
              </a:rPr>
              <a:t>job </a:t>
            </a:r>
            <a:r>
              <a:rPr dirty="0" sz="1050">
                <a:latin typeface="Calibri"/>
                <a:cs typeface="Calibri"/>
              </a:rPr>
              <a:t>at Blamer</a:t>
            </a:r>
            <a:r>
              <a:rPr dirty="0" sz="1050" spc="-25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Lawrie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93211" y="2722791"/>
            <a:ext cx="1016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•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65325" y="2931478"/>
            <a:ext cx="7429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120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3211" y="3020504"/>
            <a:ext cx="92710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5">
                <a:latin typeface="Calibri"/>
                <a:cs typeface="Calibri"/>
              </a:rPr>
              <a:t>•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50386" y="2674366"/>
            <a:ext cx="6455410" cy="627380"/>
          </a:xfrm>
          <a:prstGeom prst="rect">
            <a:avLst/>
          </a:prstGeom>
        </p:spPr>
        <p:txBody>
          <a:bodyPr wrap="square" lIns="0" tIns="8890" rIns="0" bIns="0" rtlCol="0" vert="horz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70"/>
              </a:spcBef>
            </a:pP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79% </a:t>
            </a:r>
            <a:r>
              <a:rPr dirty="0" sz="1350" b="1">
                <a:solidFill>
                  <a:srgbClr val="4B4B4B"/>
                </a:solidFill>
                <a:latin typeface="Arial"/>
                <a:cs typeface="Arial"/>
              </a:rPr>
              <a:t>of </a:t>
            </a: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alignment (on outcomes/ </a:t>
            </a:r>
            <a:r>
              <a:rPr dirty="0" sz="1350" b="1">
                <a:solidFill>
                  <a:srgbClr val="4B4B4B"/>
                </a:solidFill>
                <a:latin typeface="Arial"/>
                <a:cs typeface="Arial"/>
              </a:rPr>
              <a:t>tasks) </a:t>
            </a: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between </a:t>
            </a:r>
            <a:r>
              <a:rPr dirty="0" sz="1350" b="1">
                <a:solidFill>
                  <a:srgbClr val="4B4B4B"/>
                </a:solidFill>
                <a:latin typeface="Arial"/>
                <a:cs typeface="Arial"/>
              </a:rPr>
              <a:t>functions/ </a:t>
            </a:r>
            <a:r>
              <a:rPr dirty="0" sz="1350" spc="5" b="1">
                <a:solidFill>
                  <a:srgbClr val="4B4B4B"/>
                </a:solidFill>
                <a:latin typeface="Arial"/>
                <a:cs typeface="Arial"/>
              </a:rPr>
              <a:t>departments </a:t>
            </a:r>
            <a:r>
              <a:rPr dirty="0" sz="1350" b="1">
                <a:solidFill>
                  <a:srgbClr val="4B4B4B"/>
                </a:solidFill>
                <a:latin typeface="Arial"/>
                <a:cs typeface="Arial"/>
              </a:rPr>
              <a:t>(inter-  team).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50">
                <a:latin typeface="Calibri"/>
                <a:cs typeface="Calibri"/>
              </a:rPr>
              <a:t>Approximately 80%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employees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they work well as a team across</a:t>
            </a:r>
            <a:r>
              <a:rPr dirty="0" sz="1050" spc="-40">
                <a:latin typeface="Calibri"/>
                <a:cs typeface="Calibri"/>
              </a:rPr>
              <a:t> </a:t>
            </a:r>
            <a:r>
              <a:rPr dirty="0" sz="1050" spc="-5">
                <a:latin typeface="Calibri"/>
                <a:cs typeface="Calibri"/>
              </a:rPr>
              <a:t>departments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3211" y="3768026"/>
            <a:ext cx="92710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5">
                <a:latin typeface="Calibri"/>
                <a:cs typeface="Calibri"/>
              </a:rPr>
              <a:t>•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08096" y="3768064"/>
            <a:ext cx="471424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85% employees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</a:t>
            </a:r>
            <a:r>
              <a:rPr dirty="0" sz="1050" spc="-5">
                <a:latin typeface="Calibri"/>
                <a:cs typeface="Calibri"/>
              </a:rPr>
              <a:t>(open door policy) of leaders </a:t>
            </a:r>
            <a:r>
              <a:rPr dirty="0" sz="1050">
                <a:latin typeface="Calibri"/>
                <a:cs typeface="Calibri"/>
              </a:rPr>
              <a:t>and managers make them</a:t>
            </a:r>
            <a:r>
              <a:rPr dirty="0" sz="1050" spc="-7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more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8096" y="4042385"/>
            <a:ext cx="80137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Calibri"/>
                <a:cs typeface="Calibri"/>
              </a:rPr>
              <a:t>approachable.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94014" y="4167251"/>
            <a:ext cx="7735570" cy="336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315"/>
              </a:lnSpc>
              <a:spcBef>
                <a:spcPts val="100"/>
              </a:spcBef>
            </a:pPr>
            <a:r>
              <a:rPr dirty="0" sz="1200" spc="-5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1200">
              <a:latin typeface="Calibri"/>
              <a:cs typeface="Calibri"/>
            </a:endParaRPr>
          </a:p>
          <a:p>
            <a:pPr marL="1211580">
              <a:lnSpc>
                <a:spcPts val="1135"/>
              </a:lnSpc>
            </a:pPr>
            <a:r>
              <a:rPr dirty="0" sz="1050" spc="5">
                <a:latin typeface="Calibri"/>
                <a:cs typeface="Calibri"/>
              </a:rPr>
              <a:t>• </a:t>
            </a:r>
            <a:r>
              <a:rPr dirty="0" sz="1050" spc="-5">
                <a:latin typeface="Calibri"/>
                <a:cs typeface="Calibri"/>
              </a:rPr>
              <a:t>Only </a:t>
            </a:r>
            <a:r>
              <a:rPr dirty="0" sz="1050">
                <a:latin typeface="Calibri"/>
                <a:cs typeface="Calibri"/>
              </a:rPr>
              <a:t>44% </a:t>
            </a:r>
            <a:r>
              <a:rPr dirty="0" sz="1050" spc="-5">
                <a:latin typeface="Calibri"/>
                <a:cs typeface="Calibri"/>
              </a:rPr>
              <a:t>of </a:t>
            </a:r>
            <a:r>
              <a:rPr dirty="0" sz="1050">
                <a:latin typeface="Calibri"/>
                <a:cs typeface="Calibri"/>
              </a:rPr>
              <a:t>the employee </a:t>
            </a:r>
            <a:r>
              <a:rPr dirty="0" sz="1050" spc="-5">
                <a:latin typeface="Calibri"/>
                <a:cs typeface="Calibri"/>
              </a:rPr>
              <a:t>feel </a:t>
            </a:r>
            <a:r>
              <a:rPr dirty="0" sz="1050">
                <a:latin typeface="Calibri"/>
                <a:cs typeface="Calibri"/>
              </a:rPr>
              <a:t>that the </a:t>
            </a:r>
            <a:r>
              <a:rPr dirty="0" sz="1050" spc="-5">
                <a:latin typeface="Calibri"/>
                <a:cs typeface="Calibri"/>
              </a:rPr>
              <a:t>decision </a:t>
            </a:r>
            <a:r>
              <a:rPr dirty="0" sz="1050">
                <a:latin typeface="Calibri"/>
                <a:cs typeface="Calibri"/>
              </a:rPr>
              <a:t>making </a:t>
            </a:r>
            <a:r>
              <a:rPr dirty="0" sz="1050" spc="-5">
                <a:latin typeface="Calibri"/>
                <a:cs typeface="Calibri"/>
              </a:rPr>
              <a:t>process </a:t>
            </a:r>
            <a:r>
              <a:rPr dirty="0" sz="1050">
                <a:latin typeface="Calibri"/>
                <a:cs typeface="Calibri"/>
              </a:rPr>
              <a:t>at </a:t>
            </a:r>
            <a:r>
              <a:rPr dirty="0" sz="1050" spc="-5">
                <a:latin typeface="Calibri"/>
                <a:cs typeface="Calibri"/>
              </a:rPr>
              <a:t>Eurofins is smooth </a:t>
            </a:r>
            <a:r>
              <a:rPr dirty="0" sz="1050">
                <a:latin typeface="Calibri"/>
                <a:cs typeface="Calibri"/>
              </a:rPr>
              <a:t>and require minimum</a:t>
            </a:r>
            <a:r>
              <a:rPr dirty="0" sz="1050" spc="-80">
                <a:latin typeface="Calibri"/>
                <a:cs typeface="Calibri"/>
              </a:rPr>
              <a:t> </a:t>
            </a:r>
            <a:r>
              <a:rPr dirty="0" sz="1050">
                <a:latin typeface="Calibri"/>
                <a:cs typeface="Calibri"/>
              </a:rPr>
              <a:t>approvals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330118"/>
            <a:ext cx="9168130" cy="805180"/>
          </a:xfrm>
          <a:prstGeom prst="rect"/>
          <a:solidFill>
            <a:srgbClr val="CDD7E4"/>
          </a:solidFill>
        </p:spPr>
        <p:txBody>
          <a:bodyPr wrap="square" lIns="0" tIns="205104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614"/>
              </a:spcBef>
            </a:pP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Eurofins </a:t>
            </a: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Question Wise</a:t>
            </a:r>
            <a:r>
              <a:rPr dirty="0" sz="3000" spc="-15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Analysis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32174" y="743661"/>
            <a:ext cx="32321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Gender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2148205"/>
                <a:gridCol w="2137410"/>
                <a:gridCol w="2085975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0266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100901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09537"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Diversity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Inclusion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1037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marL="10325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4762" marR="4762" marB="4762" marT="114617">
                    <a:solidFill>
                      <a:srgbClr val="FF97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36515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365153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365153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7188" y="743661"/>
            <a:ext cx="286194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Age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1470660"/>
                <a:gridCol w="1635125"/>
                <a:gridCol w="1635125"/>
                <a:gridCol w="1630679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41-50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31-40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21-30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Diversity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Inclusion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36515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365153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365153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51338" y="743661"/>
            <a:ext cx="31940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Tenure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1470660"/>
                <a:gridCol w="1635125"/>
                <a:gridCol w="1635125"/>
                <a:gridCol w="1630679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6-9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3-6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0-3</a:t>
                      </a: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Years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05965"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Diversity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Inclusion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1190" marR="1190" marB="1190" marT="111045">
                    <a:solidFill>
                      <a:srgbClr val="FF97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36515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365153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365153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45026" y="743661"/>
            <a:ext cx="3206750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Region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1146810"/>
                <a:gridCol w="1337945"/>
                <a:gridCol w="1339215"/>
                <a:gridCol w="1301115"/>
                <a:gridCol w="1245234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501650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South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North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West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East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Diversity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Inclusion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marL="53721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36515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365153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365153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02303" y="743661"/>
            <a:ext cx="3091815" cy="3016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b="1">
                <a:solidFill>
                  <a:srgbClr val="22405F"/>
                </a:solidFill>
                <a:latin typeface="Arial"/>
                <a:cs typeface="Arial"/>
              </a:rPr>
              <a:t>Overall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Dimensions –</a:t>
            </a:r>
            <a:r>
              <a:rPr dirty="0" sz="1800" spc="-60" b="1">
                <a:solidFill>
                  <a:srgbClr val="22405F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22405F"/>
                </a:solidFill>
                <a:latin typeface="Arial"/>
                <a:cs typeface="Arial"/>
              </a:rPr>
              <a:t>Grade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0575" y="1361376"/>
          <a:ext cx="9106535" cy="3874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3040"/>
                <a:gridCol w="890905"/>
                <a:gridCol w="1096645"/>
                <a:gridCol w="1096645"/>
                <a:gridCol w="1094104"/>
                <a:gridCol w="1098550"/>
                <a:gridCol w="1091565"/>
              </a:tblGrid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 spc="-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Dimensions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25"/>
                        </a:spcBef>
                      </a:pP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Grade</a:t>
                      </a:r>
                      <a:r>
                        <a:rPr dirty="0" sz="10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4775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Communication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Diversity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Inclusion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Growth and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Development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3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Leadership of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Business</a:t>
                      </a:r>
                      <a:r>
                        <a:rPr dirty="0" sz="10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Ethics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Managing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Performance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Conditions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Innovation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  <a:tr h="353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Quality</a:t>
                      </a:r>
                      <a:r>
                        <a:rPr dirty="0" sz="1050" spc="-5">
                          <a:latin typeface="Calibri"/>
                          <a:cs typeface="Calibri"/>
                        </a:rPr>
                        <a:t> Focus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  <a:tr h="3482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 spc="-5">
                          <a:latin typeface="Calibri"/>
                          <a:cs typeface="Calibri"/>
                        </a:rPr>
                        <a:t>Team</a:t>
                      </a:r>
                      <a:r>
                        <a:rPr dirty="0" sz="105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050">
                          <a:latin typeface="Calibri"/>
                          <a:cs typeface="Calibri"/>
                        </a:rPr>
                        <a:t>Work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CFD6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97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r>
                        <a:rPr dirty="0" sz="105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B="0" marT="109855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008000">
                        <a:alpha val="86999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790575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008000">
              <a:alpha val="86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98067" y="5365153"/>
            <a:ext cx="3289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&gt;</a:t>
            </a:r>
            <a:r>
              <a:rPr dirty="0" sz="1200" spc="-8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4.0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7209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97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214702" y="5365153"/>
            <a:ext cx="6045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2.0 -</a:t>
            </a:r>
            <a:r>
              <a:rPr dirty="0" sz="1200" spc="-9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3.99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23844" y="5436501"/>
            <a:ext cx="285750" cy="142875"/>
          </a:xfrm>
          <a:custGeom>
            <a:avLst/>
            <a:gdLst/>
            <a:ahLst/>
            <a:cxnLst/>
            <a:rect l="l" t="t" r="r" b="b"/>
            <a:pathLst>
              <a:path w="285750" h="142875">
                <a:moveTo>
                  <a:pt x="0" y="142875"/>
                </a:moveTo>
                <a:lnTo>
                  <a:pt x="285750" y="142875"/>
                </a:lnTo>
                <a:lnTo>
                  <a:pt x="285750" y="0"/>
                </a:lnTo>
                <a:lnTo>
                  <a:pt x="0" y="0"/>
                </a:lnTo>
                <a:lnTo>
                  <a:pt x="0" y="142875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331336" y="5365153"/>
            <a:ext cx="4051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&lt;</a:t>
            </a:r>
            <a:r>
              <a:rPr dirty="0" sz="1200" spc="-75">
                <a:latin typeface="Calibri"/>
                <a:cs typeface="Calibri"/>
              </a:rPr>
              <a:t> </a:t>
            </a:r>
            <a:r>
              <a:rPr dirty="0" sz="1200" spc="-5">
                <a:latin typeface="Calibri"/>
                <a:cs typeface="Calibri"/>
              </a:rPr>
              <a:t>=2.0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6343" y="3522916"/>
            <a:ext cx="163893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Thank</a:t>
            </a:r>
            <a:r>
              <a:rPr dirty="0" sz="3000" spc="-85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You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3330118"/>
            <a:ext cx="9168130" cy="805180"/>
          </a:xfrm>
          <a:prstGeom prst="rect"/>
          <a:solidFill>
            <a:srgbClr val="CDD7E4"/>
          </a:solidFill>
        </p:spPr>
        <p:txBody>
          <a:bodyPr wrap="square" lIns="0" tIns="2051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614"/>
              </a:spcBef>
            </a:pPr>
            <a:r>
              <a:rPr dirty="0" sz="3000" spc="-5" b="0">
                <a:solidFill>
                  <a:srgbClr val="2F5D95"/>
                </a:solidFill>
                <a:latin typeface="Calibri"/>
                <a:cs typeface="Calibri"/>
              </a:rPr>
              <a:t>Eurofins Survey</a:t>
            </a:r>
            <a:r>
              <a:rPr dirty="0" sz="3000" spc="-15" b="0">
                <a:solidFill>
                  <a:srgbClr val="2F5D95"/>
                </a:solidFill>
                <a:latin typeface="Calibri"/>
                <a:cs typeface="Calibri"/>
              </a:rPr>
              <a:t> </a:t>
            </a:r>
            <a:r>
              <a:rPr dirty="0" sz="3000" b="0">
                <a:solidFill>
                  <a:srgbClr val="2F5D95"/>
                </a:solidFill>
                <a:latin typeface="Calibri"/>
                <a:cs typeface="Calibri"/>
              </a:rPr>
              <a:t>Participation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3412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9550" y="181731"/>
            <a:ext cx="991806" cy="26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302051" y="133350"/>
            <a:ext cx="1180401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7183818"/>
            <a:ext cx="10692130" cy="0"/>
          </a:xfrm>
          <a:custGeom>
            <a:avLst/>
            <a:gdLst/>
            <a:ahLst/>
            <a:cxnLst/>
            <a:rect l="l" t="t" r="r" b="b"/>
            <a:pathLst>
              <a:path w="10692130" h="0">
                <a:moveTo>
                  <a:pt x="0" y="0"/>
                </a:moveTo>
                <a:lnTo>
                  <a:pt x="10692003" y="0"/>
                </a:lnTo>
              </a:path>
            </a:pathLst>
          </a:custGeom>
          <a:ln w="9525">
            <a:solidFill>
              <a:srgbClr val="213BC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815"/>
              </a:lnSpc>
            </a:pPr>
            <a:r>
              <a:rPr dirty="0" spc="-5"/>
              <a:t>Copyright </a:t>
            </a:r>
            <a:r>
              <a:rPr dirty="0"/>
              <a:t>© People Business. All rights</a:t>
            </a:r>
            <a:r>
              <a:rPr dirty="0" spc="-90"/>
              <a:t> </a:t>
            </a:r>
            <a:r>
              <a:rPr dirty="0"/>
              <a:t>reserved.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2021-05-20T06:55:28Z</dcterms:created>
  <dcterms:modified xsi:type="dcterms:W3CDTF">2021-05-20T06:55:28Z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2021-05-20T00:00:00Z</vt:filetime>
  </property>
  <property fmtid="{D5CDD505-2E9C-101B-9397-08002B2CF9AE}" pid="3" name="LastSaved">
    <vt:filetime>2021-05-20T00:00:00Z</vt:filetime>
  </property>
</Properties>
</file>